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74" r:id="rId2"/>
    <p:sldId id="585" r:id="rId3"/>
    <p:sldId id="610" r:id="rId4"/>
    <p:sldId id="646" r:id="rId5"/>
    <p:sldId id="647" r:id="rId6"/>
    <p:sldId id="648" r:id="rId7"/>
    <p:sldId id="649" r:id="rId8"/>
    <p:sldId id="650" r:id="rId9"/>
    <p:sldId id="609" r:id="rId10"/>
    <p:sldId id="651" r:id="rId11"/>
    <p:sldId id="652" r:id="rId12"/>
    <p:sldId id="592" r:id="rId13"/>
    <p:sldId id="593" r:id="rId14"/>
    <p:sldId id="638" r:id="rId15"/>
    <p:sldId id="653" r:id="rId16"/>
    <p:sldId id="595" r:id="rId17"/>
    <p:sldId id="596" r:id="rId18"/>
    <p:sldId id="597" r:id="rId19"/>
    <p:sldId id="632" r:id="rId20"/>
    <p:sldId id="633" r:id="rId21"/>
    <p:sldId id="599" r:id="rId22"/>
    <p:sldId id="634" r:id="rId23"/>
    <p:sldId id="635" r:id="rId24"/>
    <p:sldId id="637" r:id="rId25"/>
    <p:sldId id="636" r:id="rId26"/>
    <p:sldId id="639" r:id="rId27"/>
    <p:sldId id="640" r:id="rId28"/>
    <p:sldId id="641" r:id="rId29"/>
    <p:sldId id="642" r:id="rId30"/>
    <p:sldId id="643" r:id="rId31"/>
    <p:sldId id="644" r:id="rId32"/>
    <p:sldId id="645" r:id="rId33"/>
    <p:sldId id="631" r:id="rId34"/>
    <p:sldId id="624" r:id="rId35"/>
    <p:sldId id="626" r:id="rId36"/>
    <p:sldId id="611" r:id="rId37"/>
    <p:sldId id="612" r:id="rId38"/>
    <p:sldId id="613" r:id="rId39"/>
    <p:sldId id="614" r:id="rId40"/>
    <p:sldId id="628" r:id="rId41"/>
    <p:sldId id="608" r:id="rId42"/>
    <p:sldId id="581" r:id="rId43"/>
  </p:sldIdLst>
  <p:sldSz cx="9906000" cy="6858000" type="A4"/>
  <p:notesSz cx="6807200" cy="9939338"/>
  <p:embeddedFontLst>
    <p:embeddedFont>
      <p:font typeface="Rix고딕 B" panose="02020603020101020101" pitchFamily="18" charset="-127"/>
      <p:regular r:id="rId46"/>
    </p:embeddedFont>
    <p:embeddedFont>
      <p:font typeface="Rix정고딕 B" panose="02020603020101020101" pitchFamily="18" charset="-127"/>
      <p:regular r:id="rId47"/>
    </p:embeddedFont>
    <p:embeddedFont>
      <p:font typeface="맑은 고딕" panose="020B0503020000020004" pitchFamily="50" charset="-127"/>
      <p:regular r:id="rId48"/>
      <p:bold r:id="rId49"/>
    </p:embeddedFont>
  </p:embeddedFontLst>
  <p:defaultTextStyle>
    <a:defPPr>
      <a:defRPr lang="ko-KR"/>
    </a:defPPr>
    <a:lvl1pPr marL="0" algn="l" defTabSz="1067745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872" algn="l" defTabSz="1067745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7745" algn="l" defTabSz="1067745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1617" algn="l" defTabSz="1067745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5490" algn="l" defTabSz="1067745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9362" algn="l" defTabSz="1067745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3235" algn="l" defTabSz="1067745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7107" algn="l" defTabSz="1067745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0980" algn="l" defTabSz="1067745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1AF55762-078C-41E5-89E7-6549FDD3CDEA}">
          <p14:sldIdLst>
            <p14:sldId id="574"/>
            <p14:sldId id="585"/>
            <p14:sldId id="610"/>
            <p14:sldId id="646"/>
            <p14:sldId id="647"/>
            <p14:sldId id="648"/>
            <p14:sldId id="649"/>
            <p14:sldId id="650"/>
            <p14:sldId id="609"/>
            <p14:sldId id="651"/>
            <p14:sldId id="652"/>
            <p14:sldId id="592"/>
            <p14:sldId id="593"/>
            <p14:sldId id="638"/>
            <p14:sldId id="653"/>
            <p14:sldId id="595"/>
            <p14:sldId id="596"/>
            <p14:sldId id="597"/>
            <p14:sldId id="632"/>
            <p14:sldId id="633"/>
            <p14:sldId id="599"/>
            <p14:sldId id="634"/>
            <p14:sldId id="635"/>
            <p14:sldId id="637"/>
            <p14:sldId id="636"/>
            <p14:sldId id="639"/>
            <p14:sldId id="640"/>
            <p14:sldId id="641"/>
            <p14:sldId id="642"/>
            <p14:sldId id="643"/>
            <p14:sldId id="644"/>
            <p14:sldId id="645"/>
            <p14:sldId id="631"/>
            <p14:sldId id="624"/>
            <p14:sldId id="626"/>
            <p14:sldId id="611"/>
            <p14:sldId id="612"/>
            <p14:sldId id="613"/>
            <p14:sldId id="614"/>
            <p14:sldId id="628"/>
            <p14:sldId id="608"/>
            <p14:sldId id="5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8">
          <p15:clr>
            <a:srgbClr val="A4A3A4"/>
          </p15:clr>
        </p15:guide>
        <p15:guide id="2" orient="horz" pos="1071">
          <p15:clr>
            <a:srgbClr val="A4A3A4"/>
          </p15:clr>
        </p15:guide>
        <p15:guide id="3" pos="3121">
          <p15:clr>
            <a:srgbClr val="A4A3A4"/>
          </p15:clr>
        </p15:guide>
        <p15:guide id="4" pos="204">
          <p15:clr>
            <a:srgbClr val="A4A3A4"/>
          </p15:clr>
        </p15:guide>
        <p15:guide id="5" pos="6068">
          <p15:clr>
            <a:srgbClr val="A4A3A4"/>
          </p15:clr>
        </p15:guide>
        <p15:guide id="6" orient="horz" pos="1094">
          <p15:clr>
            <a:srgbClr val="A4A3A4"/>
          </p15:clr>
        </p15:guide>
        <p15:guide id="7" pos="3120">
          <p15:clr>
            <a:srgbClr val="A4A3A4"/>
          </p15:clr>
        </p15:guide>
        <p15:guide id="8" orient="horz" pos="3974">
          <p15:clr>
            <a:srgbClr val="A4A3A4"/>
          </p15:clr>
        </p15:guide>
        <p15:guide id="9" orient="horz" pos="731">
          <p15:clr>
            <a:srgbClr val="A4A3A4"/>
          </p15:clr>
        </p15:guide>
        <p15:guide id="10" pos="217">
          <p15:clr>
            <a:srgbClr val="A4A3A4"/>
          </p15:clr>
        </p15:guide>
        <p15:guide id="11" pos="6023">
          <p15:clr>
            <a:srgbClr val="A4A3A4"/>
          </p15:clr>
        </p15:guide>
        <p15:guide id="12" pos="6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F21"/>
    <a:srgbClr val="00A0B8"/>
    <a:srgbClr val="1F72B1"/>
    <a:srgbClr val="FF6600"/>
    <a:srgbClr val="FFFF99"/>
    <a:srgbClr val="303C18"/>
    <a:srgbClr val="002C49"/>
    <a:srgbClr val="612503"/>
    <a:srgbClr val="DDDDDD"/>
    <a:srgbClr val="06B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8684" autoAdjust="0"/>
  </p:normalViewPr>
  <p:slideViewPr>
    <p:cSldViewPr snapToObjects="1" showGuides="1">
      <p:cViewPr varScale="1">
        <p:scale>
          <a:sx n="107" d="100"/>
          <a:sy n="107" d="100"/>
        </p:scale>
        <p:origin x="1836" y="114"/>
      </p:cViewPr>
      <p:guideLst>
        <p:guide orient="horz" pos="4088"/>
        <p:guide orient="horz" pos="1071"/>
        <p:guide pos="3121"/>
        <p:guide pos="204"/>
        <p:guide pos="6068"/>
        <p:guide orient="horz" pos="1094"/>
        <p:guide pos="3120"/>
        <p:guide orient="horz" pos="3974"/>
        <p:guide orient="horz" pos="731"/>
        <p:guide pos="217"/>
        <p:guide pos="6023"/>
        <p:guide pos="611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9528"/>
    </p:cViewPr>
  </p:sorterViewPr>
  <p:notesViewPr>
    <p:cSldViewPr snapToObjects="1">
      <p:cViewPr varScale="1">
        <p:scale>
          <a:sx n="76" d="100"/>
          <a:sy n="76" d="100"/>
        </p:scale>
        <p:origin x="-2214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CADB9-AA28-4D2C-BEEA-3DAF5505C77D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1F9F7-3DCC-488B-B4AF-46F22B899B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69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ix고딕 B" pitchFamily="18" charset="-127"/>
                <a:ea typeface="Rix고딕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ix고딕 B" pitchFamily="18" charset="-127"/>
                <a:ea typeface="Rix고딕 B" pitchFamily="18" charset="-127"/>
              </a:defRPr>
            </a:lvl1pPr>
          </a:lstStyle>
          <a:p>
            <a:fld id="{4C9F0090-112B-4EB9-B6EF-832039E4D755}" type="datetimeFigureOut">
              <a:rPr lang="ko-KR" altLang="en-US" smtClean="0"/>
              <a:pPr/>
              <a:t>2020-03-12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ix고딕 B" pitchFamily="18" charset="-127"/>
                <a:ea typeface="Rix고딕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ix고딕 B" pitchFamily="18" charset="-127"/>
                <a:ea typeface="Rix고딕 B" pitchFamily="18" charset="-127"/>
              </a:defRPr>
            </a:lvl1pPr>
          </a:lstStyle>
          <a:p>
            <a:fld id="{9C25FD34-E845-4980-A268-9DF9A3FF6B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091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Rix고딕 B" pitchFamily="18" charset="-127"/>
        <a:ea typeface="Rix고딕 B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Rix고딕 B" pitchFamily="18" charset="-127"/>
        <a:ea typeface="Rix고딕 B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Rix고딕 B" pitchFamily="18" charset="-127"/>
        <a:ea typeface="Rix고딕 B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Rix고딕 B" pitchFamily="18" charset="-127"/>
        <a:ea typeface="Rix고딕 B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Rix고딕 B" pitchFamily="18" charset="-127"/>
        <a:ea typeface="Rix고딕 B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84800" cy="3727450"/>
          </a:xfrm>
        </p:spPr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5FD34-E845-4980-A268-9DF9A3FF6B08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27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84800" cy="3727450"/>
          </a:xfrm>
        </p:spPr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5FD34-E845-4980-A268-9DF9A3FF6B08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27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84800" cy="3727450"/>
          </a:xfrm>
        </p:spPr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5FD34-E845-4980-A268-9DF9A3FF6B08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27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72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7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7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1\Desktop\전략_5_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91076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71\Desktop\PT표지 copy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94"/>
          <a:stretch/>
        </p:blipFill>
        <p:spPr bwMode="auto">
          <a:xfrm>
            <a:off x="8170239" y="6381328"/>
            <a:ext cx="1535289" cy="49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0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42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2364" y="2349500"/>
            <a:ext cx="7021909" cy="1079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2364" y="4868863"/>
            <a:ext cx="7021909" cy="1439862"/>
          </a:xfrm>
          <a:prstGeom prst="rect">
            <a:avLst/>
          </a:prstGeom>
          <a:ln algn="ctr"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5F5F5F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94417899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771\Desktop\1장-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"/>
            <a:ext cx="9906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4" r:id="rId5"/>
    <p:sldLayoutId id="2147483655" r:id="rId6"/>
  </p:sldLayoutIdLst>
  <p:txStyles>
    <p:titleStyle>
      <a:lvl1pPr algn="ctr" defTabSz="1067745" rtl="0" eaLnBrk="1" latinLnBrk="1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404" indent="-400404" algn="l" defTabSz="1067745" rtl="0" eaLnBrk="1" latinLnBrk="1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7543" indent="-333670" algn="l" defTabSz="1067745" rtl="0" eaLnBrk="1" latinLnBrk="1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4681" indent="-266936" algn="l" defTabSz="10677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554" indent="-266936" algn="l" defTabSz="1067745" rtl="0" eaLnBrk="1" latinLnBrk="1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2426" indent="-266936" algn="l" defTabSz="1067745" rtl="0" eaLnBrk="1" latinLnBrk="1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6298" indent="-266936" algn="l" defTabSz="10677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0171" indent="-266936" algn="l" defTabSz="10677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4043" indent="-266936" algn="l" defTabSz="10677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37916" indent="-266936" algn="l" defTabSz="10677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872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745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617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5490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9362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3235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7107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0980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8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1.png"/><Relationship Id="rId7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1.png"/><Relationship Id="rId7" Type="http://schemas.openxmlformats.org/officeDocument/2006/relationships/image" Target="../media/image5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1.png"/><Relationship Id="rId7" Type="http://schemas.openxmlformats.org/officeDocument/2006/relationships/image" Target="../media/image6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3.png"/><Relationship Id="rId5" Type="http://schemas.openxmlformats.org/officeDocument/2006/relationships/image" Target="../media/image5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1.png"/><Relationship Id="rId7" Type="http://schemas.openxmlformats.org/officeDocument/2006/relationships/image" Target="../media/image6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1.png"/><Relationship Id="rId7" Type="http://schemas.openxmlformats.org/officeDocument/2006/relationships/image" Target="../media/image7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1.png"/><Relationship Id="rId7" Type="http://schemas.openxmlformats.org/officeDocument/2006/relationships/image" Target="../media/image8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1.png"/><Relationship Id="rId7" Type="http://schemas.openxmlformats.org/officeDocument/2006/relationships/image" Target="../media/image5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9.png"/><Relationship Id="rId7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1.png"/><Relationship Id="rId9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1.png"/><Relationship Id="rId7" Type="http://schemas.openxmlformats.org/officeDocument/2006/relationships/image" Target="../media/image5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9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908050"/>
            <a:ext cx="9906000" cy="2520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endParaRPr lang="en-US" altLang="ko-K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9384" y="350100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2018.3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</a:p>
        </p:txBody>
      </p:sp>
      <p:pic>
        <p:nvPicPr>
          <p:cNvPr id="6" name="Picture 2" descr="C:\Users\Lucoms\Desktop\1. 본부(PNG)\1. 국문\행정안전부_국_좌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39" y="6021288"/>
            <a:ext cx="1939873" cy="5509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0946" y="1484784"/>
            <a:ext cx="950505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algn="r"/>
            <a:r>
              <a:rPr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인터넷 </a:t>
            </a:r>
            <a:r>
              <a:rPr lang="en-US" altLang="ko-KR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3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영상회의</a:t>
            </a:r>
            <a:r>
              <a:rPr lang="en-US" altLang="ko-KR" sz="3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공무원</a:t>
            </a:r>
            <a:r>
              <a:rPr lang="en-US" altLang="ko-KR" sz="3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공공기관</a:t>
            </a:r>
            <a:r>
              <a:rPr lang="en-US" altLang="ko-KR" sz="3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3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sz="32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상세 매뉴얼</a:t>
            </a:r>
            <a:endParaRPr lang="ko-KR" altLang="en-US" sz="3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366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35" name="그룹 34"/>
          <p:cNvGrpSpPr/>
          <p:nvPr/>
        </p:nvGrpSpPr>
        <p:grpSpPr>
          <a:xfrm>
            <a:off x="344488" y="5723731"/>
            <a:ext cx="9218611" cy="793577"/>
            <a:chOff x="345066" y="4575025"/>
            <a:chExt cx="9448825" cy="2005183"/>
          </a:xfrm>
        </p:grpSpPr>
        <p:grpSp>
          <p:nvGrpSpPr>
            <p:cNvPr id="36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2" name="양쪽 모서리가 둥근 사각형 41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양쪽 모서리가 둥근 사각형 42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Rix정고딕 B" panose="02020603020101020101" pitchFamily="18" charset="-127"/>
                    <a:ea typeface="Rix정고딕 B" panose="02020603020101020101" pitchFamily="18" charset="-127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Rix정고딕 B" panose="02020603020101020101" pitchFamily="18" charset="-127"/>
                    <a:ea typeface="Rix정고딕 B" panose="02020603020101020101" pitchFamily="18" charset="-127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Rix정고딕 B" panose="02020603020101020101" pitchFamily="18" charset="-127"/>
                  <a:ea typeface="Rix정고딕 B" panose="02020603020101020101" pitchFamily="18" charset="-127"/>
                </a:endParaRPr>
              </a:p>
            </p:txBody>
          </p:sp>
        </p:grpSp>
        <p:sp>
          <p:nvSpPr>
            <p:cNvPr id="37" name="양쪽 모서리가 둥근 사각형 36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Rix고딕 B" panose="02020603020101020101" pitchFamily="18" charset="-127"/>
                <a:ea typeface="Rix고딕 B" panose="02020603020101020101" pitchFamily="18" charset="-127"/>
                <a:sym typeface="Monotype Sorts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1857673" y="584108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en-US" altLang="ko-KR" sz="1300">
                <a:solidFill>
                  <a:srgbClr val="C00000"/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[</a:t>
            </a:r>
            <a:r>
              <a:rPr kumimoji="1" lang="ko-KR" altLang="en-US" sz="1300">
                <a:solidFill>
                  <a:srgbClr val="C00000"/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공무원</a:t>
            </a:r>
            <a:r>
              <a:rPr kumimoji="1" lang="en-US" altLang="ko-KR" sz="1300">
                <a:solidFill>
                  <a:srgbClr val="C00000"/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/</a:t>
            </a:r>
            <a:r>
              <a:rPr kumimoji="1" lang="ko-KR" altLang="en-US" sz="1300">
                <a:solidFill>
                  <a:srgbClr val="C00000"/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공공기관 사용자 로그인</a:t>
            </a:r>
            <a:r>
              <a:rPr kumimoji="1" lang="en-US" altLang="ko-KR" sz="1300">
                <a:solidFill>
                  <a:srgbClr val="C00000"/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]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버튼을 클릭합니다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.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인증서를 이용한 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로그인을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 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영상회의 개설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,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진행중인 영상회의를 각각의 메뉴를 클릭하여 자세한 사항을 확인합니다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6931730" y="1171103"/>
            <a:ext cx="2828220" cy="4372445"/>
            <a:chOff x="6978574" y="1209203"/>
            <a:chExt cx="2765501" cy="4372445"/>
          </a:xfrm>
        </p:grpSpPr>
        <p:grpSp>
          <p:nvGrpSpPr>
            <p:cNvPr id="45" name="그룹 44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6" name="양쪽 모서리가 둥근 사각형 45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양쪽 모서리가 둥근 사각형 46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Rix정고딕 B" panose="02020603020101020101" pitchFamily="18" charset="-127"/>
                    <a:ea typeface="Rix정고딕 B" panose="02020603020101020101" pitchFamily="18" charset="-127"/>
                  </a:rPr>
                  <a:t>영상회의 접속</a:t>
                </a:r>
              </a:p>
            </p:txBody>
          </p:sp>
        </p:grpSp>
        <p:sp>
          <p:nvSpPr>
            <p:cNvPr id="48" name="직사각형 47"/>
            <p:cNvSpPr/>
            <p:nvPr/>
          </p:nvSpPr>
          <p:spPr>
            <a:xfrm>
              <a:off x="6993607" y="1637266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인터넷 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PC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영상회의 로그인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993607" y="1936619"/>
              <a:ext cx="2750468" cy="19297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-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인증서 로그인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후 영상회의 접속</a:t>
              </a:r>
              <a:endPara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-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영상회의 개설 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: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새로운 영상회의</a:t>
              </a:r>
              <a:b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</a:b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  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실을 </a:t>
              </a:r>
              <a:r>
                <a:rPr kumimoji="1"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만듬</a:t>
              </a: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-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진행중인 영상회의 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: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참여하거나 </a:t>
              </a:r>
              <a:b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</a:b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 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나의 기관에서 개설한 영상회의 </a:t>
              </a:r>
              <a:b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</a:b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 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확인 및 입장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-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완료된 영상회의 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: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나의 기관에서</a:t>
              </a:r>
              <a:b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</a:b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 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진행된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영상회의 목록 조회</a:t>
              </a: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endParaRPr>
            </a:p>
          </p:txBody>
        </p:sp>
        <p:sp>
          <p:nvSpPr>
            <p:cNvPr id="54" name="양쪽 모서리가 둥근 사각형 53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Rix고딕 B" panose="02020603020101020101" pitchFamily="18" charset="-127"/>
                <a:ea typeface="Rix고딕 B" panose="02020603020101020101" pitchFamily="18" charset="-127"/>
                <a:sym typeface="Monotype Sorts"/>
              </a:endParaRPr>
            </a:p>
          </p:txBody>
        </p:sp>
      </p:grpSp>
      <p:pic>
        <p:nvPicPr>
          <p:cNvPr id="60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3" descr="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9" y="3996101"/>
            <a:ext cx="1689874" cy="10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1492071"/>
            <a:ext cx="2337517" cy="1216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직사각형 54"/>
          <p:cNvSpPr>
            <a:spLocks noChangeArrowheads="1"/>
          </p:cNvSpPr>
          <p:nvPr/>
        </p:nvSpPr>
        <p:spPr bwMode="auto">
          <a:xfrm>
            <a:off x="1209601" y="2432857"/>
            <a:ext cx="648072" cy="567225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9794" y="3247852"/>
            <a:ext cx="4354809" cy="1496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E2C4E4F2-1DB0-4057-93C7-02CCA409CA8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029" y="1458146"/>
            <a:ext cx="3111509" cy="1559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직사각형 29"/>
          <p:cNvSpPr/>
          <p:nvPr/>
        </p:nvSpPr>
        <p:spPr>
          <a:xfrm>
            <a:off x="1432085" y="2409208"/>
            <a:ext cx="585095" cy="50109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9" name="AutoShape 21"/>
          <p:cNvCxnSpPr>
            <a:cxnSpLocks noChangeShapeType="1"/>
          </p:cNvCxnSpPr>
          <p:nvPr/>
        </p:nvCxnSpPr>
        <p:spPr bwMode="auto">
          <a:xfrm flipV="1">
            <a:off x="2064478" y="2204864"/>
            <a:ext cx="2578630" cy="454893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C00000"/>
            </a:solidFill>
            <a:headEnd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2286145" y="3753435"/>
            <a:ext cx="1923126" cy="3263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709945" y="2074935"/>
            <a:ext cx="1386063" cy="3263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082B35F-7092-493F-8213-219EA9858C0E}"/>
              </a:ext>
            </a:extLst>
          </p:cNvPr>
          <p:cNvSpPr/>
          <p:nvPr/>
        </p:nvSpPr>
        <p:spPr>
          <a:xfrm>
            <a:off x="293741" y="404664"/>
            <a:ext cx="9555803" cy="523220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800" spc="-7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1. </a:t>
            </a:r>
            <a:r>
              <a:rPr lang="ko-KR" altLang="en-US" sz="2800" spc="-7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영상회의 접속</a:t>
            </a:r>
            <a:endParaRPr lang="ko-KR" alt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813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598765"/>
            <a:ext cx="7689552" cy="7942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처음 접속시 회의 개설 또는 참여시 프로그램 설치 여부를 체크 합니다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프로그램이 설치 되어 있지 않은 경우 프로그램 실행 안내 팝업이 보입니다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설치파일 다운로드를 클릭하여 프로그램을 다운로드 합니다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.(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뒷장 계속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" name="그룹 35"/>
          <p:cNvGrpSpPr/>
          <p:nvPr/>
        </p:nvGrpSpPr>
        <p:grpSpPr>
          <a:xfrm>
            <a:off x="6947768" y="1171103"/>
            <a:ext cx="2560539" cy="4372445"/>
            <a:chOff x="6978574" y="1209203"/>
            <a:chExt cx="2503756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3" name="양쪽 모서리가 둥근 사각형 42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4" name="양쪽 모서리가 둥근 사각형 43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영상회의 설치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3607" y="1637266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프로그램 설치</a:t>
              </a:r>
            </a:p>
          </p:txBody>
        </p:sp>
        <p:sp>
          <p:nvSpPr>
            <p:cNvPr id="40" name="양쪽 모서리가 둥근 사각형 39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45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0F62E7D-5DF4-4E7A-990E-97985B6A5CBA}"/>
              </a:ext>
            </a:extLst>
          </p:cNvPr>
          <p:cNvGrpSpPr/>
          <p:nvPr/>
        </p:nvGrpSpPr>
        <p:grpSpPr>
          <a:xfrm>
            <a:off x="452406" y="3420875"/>
            <a:ext cx="2835708" cy="1842409"/>
            <a:chOff x="452406" y="1362767"/>
            <a:chExt cx="2835708" cy="18424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406" y="1362767"/>
              <a:ext cx="2835708" cy="184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직사각형 56"/>
            <p:cNvSpPr/>
            <p:nvPr/>
          </p:nvSpPr>
          <p:spPr>
            <a:xfrm>
              <a:off x="2777837" y="2880587"/>
              <a:ext cx="277179" cy="18327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2322" y="3795499"/>
            <a:ext cx="1595399" cy="87159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2322" y="1740430"/>
            <a:ext cx="1707095" cy="9229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9" name="아래쪽 화살표 58"/>
          <p:cNvSpPr/>
          <p:nvPr/>
        </p:nvSpPr>
        <p:spPr>
          <a:xfrm rot="5400000" flipH="1" flipV="1">
            <a:off x="3392603" y="4080243"/>
            <a:ext cx="250734" cy="298292"/>
          </a:xfrm>
          <a:prstGeom prst="downArrow">
            <a:avLst>
              <a:gd name="adj1" fmla="val 74678"/>
              <a:gd name="adj2" fmla="val 43100"/>
            </a:avLst>
          </a:prstGeom>
          <a:gradFill>
            <a:gsLst>
              <a:gs pos="100000">
                <a:schemeClr val="accent5">
                  <a:lumMod val="75000"/>
                  <a:alpha val="0"/>
                </a:schemeClr>
              </a:gs>
              <a:gs pos="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13" tIns="45757" rIns="91513" bIns="45757" rtlCol="0" anchor="ctr"/>
          <a:lstStyle/>
          <a:p>
            <a:pPr algn="ctr"/>
            <a:endParaRPr lang="ko-KR" altLang="en-US" dirty="0"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60" name="아래쪽 화살표 59"/>
          <p:cNvSpPr/>
          <p:nvPr/>
        </p:nvSpPr>
        <p:spPr>
          <a:xfrm rot="5400000" flipH="1" flipV="1">
            <a:off x="3392604" y="2047899"/>
            <a:ext cx="250734" cy="298292"/>
          </a:xfrm>
          <a:prstGeom prst="downArrow">
            <a:avLst>
              <a:gd name="adj1" fmla="val 74678"/>
              <a:gd name="adj2" fmla="val 43100"/>
            </a:avLst>
          </a:prstGeom>
          <a:gradFill>
            <a:gsLst>
              <a:gs pos="100000">
                <a:schemeClr val="accent5">
                  <a:lumMod val="75000"/>
                  <a:alpha val="0"/>
                </a:schemeClr>
              </a:gs>
              <a:gs pos="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13" tIns="45757" rIns="91513" bIns="45757" rtlCol="0" anchor="ctr"/>
          <a:lstStyle/>
          <a:p>
            <a:pPr algn="ctr"/>
            <a:endParaRPr lang="ko-KR" altLang="en-US" dirty="0">
              <a:latin typeface="Rix고딕 B" pitchFamily="18" charset="-127"/>
              <a:ea typeface="Rix고딕 B" pitchFamily="18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4869" y="2514149"/>
            <a:ext cx="2236691" cy="135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직사각형 69"/>
          <p:cNvSpPr/>
          <p:nvPr/>
        </p:nvSpPr>
        <p:spPr>
          <a:xfrm>
            <a:off x="293741" y="404664"/>
            <a:ext cx="9555803" cy="523220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800" spc="-7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2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. 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인터넷 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PC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영상회의 프로그램 설치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(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계속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)</a:t>
            </a:r>
            <a:endParaRPr lang="ko-KR" alt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  <a:cs typeface="+mj-cs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544869" y="2517591"/>
            <a:ext cx="2236691" cy="13488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B58DE1C-F303-4ACE-A883-B5F08CAE4BF6}"/>
              </a:ext>
            </a:extLst>
          </p:cNvPr>
          <p:cNvGrpSpPr/>
          <p:nvPr/>
        </p:nvGrpSpPr>
        <p:grpSpPr>
          <a:xfrm>
            <a:off x="457975" y="1399127"/>
            <a:ext cx="2830139" cy="1759776"/>
            <a:chOff x="457975" y="3439454"/>
            <a:chExt cx="2830139" cy="1759776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77F775BB-7C5E-4DB4-8B21-2FE0B94CC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975" y="3439454"/>
              <a:ext cx="2830139" cy="175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12A4A02-5257-4281-A834-50CFDAD14F25}"/>
                </a:ext>
              </a:extLst>
            </p:cNvPr>
            <p:cNvSpPr/>
            <p:nvPr/>
          </p:nvSpPr>
          <p:spPr>
            <a:xfrm>
              <a:off x="2865532" y="4302022"/>
              <a:ext cx="310357" cy="14581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2AF9F30-B7D3-4B2F-922A-FD1399D91D05}"/>
              </a:ext>
            </a:extLst>
          </p:cNvPr>
          <p:cNvSpPr/>
          <p:nvPr/>
        </p:nvSpPr>
        <p:spPr>
          <a:xfrm>
            <a:off x="6947104" y="1898519"/>
            <a:ext cx="2561203" cy="1454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영상회의 프로그램이 설치되어 있지 않은 경우 </a:t>
            </a:r>
            <a:endParaRPr kumimoji="1" lang="en-US" altLang="ko-KR" sz="130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회의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개설 또는 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회의 입장을 시도하면 프로그램 설치 실행 안내 팝업이 자동으로 나타남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pPr algn="dist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071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3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3" name="양쪽 모서리가 둥근 사각형 4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4" name="양쪽 모서리가 둥근 사각형 4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2" name="양쪽 모서리가 둥근 사각형 4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1857673" y="5613623"/>
            <a:ext cx="7689552" cy="7525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우측 상단의      버튼을 클릭하면 장치 설정 마법사 화면을 통해 장치 설정을 수행합니다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영상회의 접속 후 오디오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비디오설정 마법사를 실행합니다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스피커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마이크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웹카메라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순으로 사용할 장치를 설정합니다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45"/>
          <p:cNvGrpSpPr/>
          <p:nvPr/>
        </p:nvGrpSpPr>
        <p:grpSpPr>
          <a:xfrm>
            <a:off x="6931731" y="1171103"/>
            <a:ext cx="2678984" cy="4372445"/>
            <a:chOff x="6978574" y="1209203"/>
            <a:chExt cx="2619574" cy="4372445"/>
          </a:xfrm>
        </p:grpSpPr>
        <p:grpSp>
          <p:nvGrpSpPr>
            <p:cNvPr id="5" name="그룹 4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1" name="양쪽 모서리가 둥근 사각형 50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2" name="양쪽 모서리가 둥근 사각형 51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장치 설정</a:t>
                </a:r>
              </a:p>
            </p:txBody>
          </p:sp>
        </p:grpSp>
        <p:sp>
          <p:nvSpPr>
            <p:cNvPr id="48" name="직사각형 47"/>
            <p:cNvSpPr/>
            <p:nvPr/>
          </p:nvSpPr>
          <p:spPr>
            <a:xfrm>
              <a:off x="6993607" y="1637266"/>
              <a:ext cx="2542459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처음 사용자 또는 장치 설정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   )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을 클릭하여 오디오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/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비디오 마법사 사용 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6993606" y="2382650"/>
              <a:ext cx="2604542" cy="5324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각각 화면의 지시에 따라 최적의 상태를 설정</a:t>
              </a:r>
            </a:p>
          </p:txBody>
        </p:sp>
        <p:sp>
          <p:nvSpPr>
            <p:cNvPr id="50" name="양쪽 모서리가 둥근 사각형 49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9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/>
          <a:srcRect l="87381" t="5300" r="5193" b="87023"/>
          <a:stretch>
            <a:fillRect/>
          </a:stretch>
        </p:blipFill>
        <p:spPr bwMode="auto">
          <a:xfrm>
            <a:off x="9035262" y="1685438"/>
            <a:ext cx="129905" cy="13989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4" cstate="print"/>
          <a:srcRect l="87381" t="5300" r="5193" b="87023"/>
          <a:stretch>
            <a:fillRect/>
          </a:stretch>
        </p:blipFill>
        <p:spPr bwMode="auto">
          <a:xfrm>
            <a:off x="2909593" y="5679781"/>
            <a:ext cx="157186" cy="16927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60" name="Picture 23" descr="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56" y="4023268"/>
            <a:ext cx="1536249" cy="9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직사각형 34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3.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장치설정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523845" y="1384404"/>
            <a:ext cx="6176273" cy="3973422"/>
            <a:chOff x="523845" y="1384404"/>
            <a:chExt cx="6176273" cy="3973422"/>
          </a:xfrm>
        </p:grpSpPr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09593" y="1390583"/>
              <a:ext cx="1808831" cy="197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55693" y="1384404"/>
              <a:ext cx="1844425" cy="19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5899" y="3603317"/>
              <a:ext cx="1605882" cy="1754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52736" y="3603317"/>
              <a:ext cx="1608300" cy="1754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55693" y="3603317"/>
              <a:ext cx="1587777" cy="173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3845" y="1685438"/>
              <a:ext cx="2306882" cy="148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직사각형 33"/>
          <p:cNvSpPr/>
          <p:nvPr/>
        </p:nvSpPr>
        <p:spPr>
          <a:xfrm>
            <a:off x="2499664" y="1693321"/>
            <a:ext cx="175203" cy="13989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그림 1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135"/>
          <p:cNvGrpSpPr/>
          <p:nvPr/>
        </p:nvGrpSpPr>
        <p:grpSpPr>
          <a:xfrm>
            <a:off x="344488" y="5589241"/>
            <a:ext cx="9218611" cy="793578"/>
            <a:chOff x="345066" y="4575028"/>
            <a:chExt cx="9448825" cy="2005186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8"/>
              <a:ext cx="9448825" cy="2004856"/>
              <a:chOff x="1136568" y="976974"/>
              <a:chExt cx="9612769" cy="1078825"/>
            </a:xfrm>
            <a:effectLst/>
          </p:grpSpPr>
          <p:sp>
            <p:nvSpPr>
              <p:cNvPr id="139" name="양쪽 모서리가 둥근 사각형 138"/>
              <p:cNvSpPr/>
              <p:nvPr/>
            </p:nvSpPr>
            <p:spPr>
              <a:xfrm rot="10800000">
                <a:off x="2229567" y="976974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0" name="양쪽 모서리가 둥근 사각형 139"/>
              <p:cNvSpPr/>
              <p:nvPr/>
            </p:nvSpPr>
            <p:spPr>
              <a:xfrm rot="16200000">
                <a:off x="1364005" y="749538"/>
                <a:ext cx="1078824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138" name="양쪽 모서리가 둥근 사각형 137"/>
            <p:cNvSpPr/>
            <p:nvPr/>
          </p:nvSpPr>
          <p:spPr>
            <a:xfrm>
              <a:off x="359005" y="4575028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141" name="직사각형 140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영상회의 페이지 상단의 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300" dirty="0">
                <a:solidFill>
                  <a:srgbClr val="C00000"/>
                </a:solidFill>
                <a:latin typeface="+mn-ea"/>
              </a:rPr>
              <a:t>진행중인 영상회의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목록 메뉴를 클릭합니다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입장하고자 하는 회의실을 확인하신 후 우측의</a:t>
            </a:r>
            <a:r>
              <a:rPr kumimoji="1" lang="ko-KR" altLang="en-US" sz="1300" dirty="0">
                <a:solidFill>
                  <a:srgbClr val="C00000"/>
                </a:solidFill>
                <a:latin typeface="+mn-ea"/>
              </a:rPr>
              <a:t> 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300" dirty="0">
                <a:solidFill>
                  <a:srgbClr val="C00000"/>
                </a:solidFill>
                <a:latin typeface="+mn-ea"/>
              </a:rPr>
              <a:t>참여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버튼을 클릭합니다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141"/>
          <p:cNvGrpSpPr/>
          <p:nvPr/>
        </p:nvGrpSpPr>
        <p:grpSpPr>
          <a:xfrm>
            <a:off x="6931731" y="1171103"/>
            <a:ext cx="2560612" cy="4372445"/>
            <a:chOff x="6978574" y="1209203"/>
            <a:chExt cx="2503827" cy="4372445"/>
          </a:xfrm>
        </p:grpSpPr>
        <p:grpSp>
          <p:nvGrpSpPr>
            <p:cNvPr id="5" name="그룹 14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147" name="양쪽 모서리가 둥근 사각형 146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8" name="양쪽 모서리가 둥근 사각형 147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영상회의 목록</a:t>
                </a:r>
              </a:p>
            </p:txBody>
          </p:sp>
        </p:grpSp>
        <p:sp>
          <p:nvSpPr>
            <p:cNvPr id="144" name="직사각형 143"/>
            <p:cNvSpPr/>
            <p:nvPr/>
          </p:nvSpPr>
          <p:spPr>
            <a:xfrm>
              <a:off x="6993607" y="1637266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참여할 영상회의 </a:t>
              </a: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7135192" y="1916832"/>
              <a:ext cx="2347209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74625" indent="-174625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 개설 시 수신자 또는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수신부서로 지정된 경우에 영상회의에 조회</a:t>
              </a:r>
            </a:p>
          </p:txBody>
        </p:sp>
        <p:sp>
          <p:nvSpPr>
            <p:cNvPr id="146" name="양쪽 모서리가 둥근 사각형 145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993607" y="2699023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나의 기관 영상회의 </a:t>
              </a: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7135192" y="2940914"/>
              <a:ext cx="2347209" cy="7781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285750" indent="-285750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내가 소속된 기관에서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진행중인 영상회의 목록 조회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149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6956565" y="3647833"/>
            <a:ext cx="2510875" cy="3123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전체 영상회의 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7091901" y="3885338"/>
            <a:ext cx="2518814" cy="5324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74625" indent="-174625" fontAlgn="base" latinLnBrk="0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 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현재 개설되어 있는 모든 영상회의 목록 조회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4.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목록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11" y="1544672"/>
            <a:ext cx="6120681" cy="36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560510" y="2334533"/>
            <a:ext cx="2606539" cy="3263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48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그림 1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135"/>
          <p:cNvGrpSpPr/>
          <p:nvPr/>
        </p:nvGrpSpPr>
        <p:grpSpPr>
          <a:xfrm>
            <a:off x="344488" y="5589240"/>
            <a:ext cx="9218611" cy="917093"/>
            <a:chOff x="345066" y="4575028"/>
            <a:chExt cx="9448825" cy="2005186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8"/>
              <a:ext cx="9448825" cy="2004856"/>
              <a:chOff x="1136568" y="976974"/>
              <a:chExt cx="9612769" cy="1078825"/>
            </a:xfrm>
            <a:effectLst/>
          </p:grpSpPr>
          <p:sp>
            <p:nvSpPr>
              <p:cNvPr id="139" name="양쪽 모서리가 둥근 사각형 138"/>
              <p:cNvSpPr/>
              <p:nvPr/>
            </p:nvSpPr>
            <p:spPr>
              <a:xfrm rot="10800000">
                <a:off x="2229567" y="976974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0" name="양쪽 모서리가 둥근 사각형 139"/>
              <p:cNvSpPr/>
              <p:nvPr/>
            </p:nvSpPr>
            <p:spPr>
              <a:xfrm rot="16200000">
                <a:off x="1364005" y="749538"/>
                <a:ext cx="1078824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138" name="양쪽 모서리가 둥근 사각형 137"/>
            <p:cNvSpPr/>
            <p:nvPr/>
          </p:nvSpPr>
          <p:spPr>
            <a:xfrm>
              <a:off x="359005" y="4575028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141" name="직사각형 140"/>
          <p:cNvSpPr/>
          <p:nvPr/>
        </p:nvSpPr>
        <p:spPr>
          <a:xfrm>
            <a:off x="1857673" y="5702523"/>
            <a:ext cx="7689552" cy="8038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영상회의 페이지 상단의 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300" dirty="0">
                <a:solidFill>
                  <a:srgbClr val="C00000"/>
                </a:solidFill>
                <a:latin typeface="+mn-ea"/>
              </a:rPr>
              <a:t>완료된 영상회의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목록 메뉴를 클릭합니다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조회 조건을 입력 후 우측의</a:t>
            </a:r>
            <a:r>
              <a:rPr kumimoji="1" lang="ko-KR" altLang="en-US" sz="1300" dirty="0">
                <a:solidFill>
                  <a:srgbClr val="C00000"/>
                </a:solidFill>
                <a:latin typeface="+mn-ea"/>
              </a:rPr>
              <a:t> 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300" dirty="0">
                <a:solidFill>
                  <a:srgbClr val="C00000"/>
                </a:solidFill>
                <a:latin typeface="+mn-ea"/>
              </a:rPr>
              <a:t>검색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버튼을 클릭합니다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하단의 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300" dirty="0">
                <a:solidFill>
                  <a:srgbClr val="C00000"/>
                </a:solidFill>
                <a:latin typeface="+mn-ea"/>
              </a:rPr>
              <a:t>엑셀다운로드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클릭하여 조회된 리스트를 엑셀파일로 다운로드 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141"/>
          <p:cNvGrpSpPr/>
          <p:nvPr/>
        </p:nvGrpSpPr>
        <p:grpSpPr>
          <a:xfrm>
            <a:off x="7035858" y="1171103"/>
            <a:ext cx="2560612" cy="4372445"/>
            <a:chOff x="6978574" y="1209203"/>
            <a:chExt cx="2503827" cy="4372445"/>
          </a:xfrm>
        </p:grpSpPr>
        <p:grpSp>
          <p:nvGrpSpPr>
            <p:cNvPr id="5" name="그룹 14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147" name="양쪽 모서리가 둥근 사각형 146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8" name="양쪽 모서리가 둥근 사각형 147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완료된 영상회의</a:t>
                </a:r>
              </a:p>
            </p:txBody>
          </p:sp>
        </p:grpSp>
        <p:sp>
          <p:nvSpPr>
            <p:cNvPr id="144" name="직사각형 143"/>
            <p:cNvSpPr/>
            <p:nvPr/>
          </p:nvSpPr>
          <p:spPr>
            <a:xfrm>
              <a:off x="6993607" y="1637266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완료된 영상회의 </a:t>
              </a: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7135192" y="1916832"/>
              <a:ext cx="2347209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74625" indent="-174625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 참여 이력을 확인 할 수 있으며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통계자료로 활용 가능</a:t>
              </a: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993607" y="2699023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 조회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통계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7135192" y="2940914"/>
              <a:ext cx="2347209" cy="12695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285750" indent="-285750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회의실 별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참여자별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ActiveUser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 :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중복 접속 사용자  제거하여 실제 영상회의 사용자를 조회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6956565" y="4214818"/>
            <a:ext cx="2510875" cy="3123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엑셀다운로드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7091901" y="4468183"/>
            <a:ext cx="2518814" cy="5324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74625" indent="-174625" fontAlgn="base" latinLnBrk="0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 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목록에 조회된 리스트를 엑셀파일로 다운로드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5.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완료된 영상회의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32" y="1405670"/>
            <a:ext cx="6108379" cy="390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직사각형 24"/>
          <p:cNvSpPr/>
          <p:nvPr/>
        </p:nvSpPr>
        <p:spPr>
          <a:xfrm>
            <a:off x="505096" y="2552372"/>
            <a:ext cx="5876663" cy="3263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390526" y="1499769"/>
            <a:ext cx="1092836" cy="3263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535993" y="4723593"/>
            <a:ext cx="1092836" cy="3263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48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598765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영상회의 페이지 상단의 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300" dirty="0">
                <a:solidFill>
                  <a:srgbClr val="C00000"/>
                </a:solidFill>
                <a:latin typeface="+mn-ea"/>
              </a:rPr>
              <a:t>영상회의 개설</a:t>
            </a:r>
            <a:r>
              <a:rPr kumimoji="1" lang="en-US" altLang="ko-KR" sz="13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메뉴를 클릭합니다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필요한 정보를 입력 및 선택한 후 하단의 개설 버튼을 클릭합니다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5"/>
          <p:cNvGrpSpPr/>
          <p:nvPr/>
        </p:nvGrpSpPr>
        <p:grpSpPr>
          <a:xfrm>
            <a:off x="6931731" y="1171103"/>
            <a:ext cx="2560612" cy="4372445"/>
            <a:chOff x="6978574" y="1209203"/>
            <a:chExt cx="2503827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3" name="양쪽 모서리가 둥근 사각형 42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4" name="양쪽 모서리가 둥근 사각형 43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영상회의 개설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3607" y="1637266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 개설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994256" y="1916832"/>
              <a:ext cx="2488145" cy="12600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74625" indent="-174625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 개설에 필요한 기본 정보입력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74625" indent="-174625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비회원 초대 설정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74625" indent="-174625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: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민원인과 영상회의 시 필요한 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74625" indent="-174625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 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코드 번호 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0" name="양쪽 모서리가 둥근 사각형 39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45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479" y="1610073"/>
            <a:ext cx="5711405" cy="353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직사각형 19"/>
          <p:cNvSpPr/>
          <p:nvPr/>
        </p:nvSpPr>
        <p:spPr>
          <a:xfrm>
            <a:off x="560511" y="1636707"/>
            <a:ext cx="749151" cy="3263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60511" y="3714752"/>
            <a:ext cx="5535497" cy="8572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5681836-61F7-49C5-8E83-F1882F0CA178}"/>
              </a:ext>
            </a:extLst>
          </p:cNvPr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6.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ea typeface="Rix정고딕 B" panose="02020603020101020101" pitchFamily="18" charset="-127"/>
                <a:cs typeface="+mj-cs"/>
              </a:rPr>
              <a:t>영상회의 개설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ea typeface="Rix정고딕 B" panose="02020603020101020101" pitchFamily="18" charset="-127"/>
                <a:cs typeface="+mj-cs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ea typeface="Rix정고딕 B" panose="02020603020101020101" pitchFamily="18" charset="-127"/>
                <a:cs typeface="+mj-cs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ea typeface="Rix정고딕 B" panose="02020603020101020101" pitchFamily="18" charset="-127"/>
                <a:cs typeface="+mj-cs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ea typeface="Rix고딕 B" pitchFamily="18" charset="-127"/>
              <a:cs typeface="+mj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F239D4E-9D97-4A2C-97F8-93ABD06125D0}"/>
              </a:ext>
            </a:extLst>
          </p:cNvPr>
          <p:cNvSpPr/>
          <p:nvPr/>
        </p:nvSpPr>
        <p:spPr>
          <a:xfrm>
            <a:off x="556157" y="2511918"/>
            <a:ext cx="5278586" cy="9976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11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598765"/>
            <a:ext cx="7689552" cy="7530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영상회의 페이지 화면에서 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참석자 초대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메뉴를 선택합니다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초대할 참석자를 기관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부서를 검색하여 선택합니다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초대한 부서와 사용자만 입장하게 하려면 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초대받은 참석자</a:t>
            </a:r>
            <a:r>
              <a:rPr kumimoji="1" lang="en-US" altLang="ko-KR" sz="1200">
                <a:solidFill>
                  <a:srgbClr val="C00000"/>
                </a:solidFill>
                <a:latin typeface="+mn-ea"/>
              </a:rPr>
              <a:t>/</a:t>
            </a:r>
            <a:r>
              <a:rPr kumimoji="1" lang="ko-KR" altLang="en-US" sz="1200">
                <a:solidFill>
                  <a:srgbClr val="C00000"/>
                </a:solidFill>
                <a:latin typeface="+mn-ea"/>
              </a:rPr>
              <a:t>부서만 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입장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을 선택하고 </a:t>
            </a:r>
            <a:r>
              <a:rPr kumimoji="1"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조직도에서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선택합니다 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5"/>
          <p:cNvGrpSpPr/>
          <p:nvPr/>
        </p:nvGrpSpPr>
        <p:grpSpPr>
          <a:xfrm>
            <a:off x="6931731" y="1171103"/>
            <a:ext cx="2560612" cy="4372445"/>
            <a:chOff x="6978574" y="1209203"/>
            <a:chExt cx="2503827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3" name="양쪽 모서리가 둥근 사각형 42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4" name="양쪽 모서리가 둥근 사각형 43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영상회의 개설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3607" y="1637266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 개설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135192" y="1916832"/>
              <a:ext cx="2347209" cy="18945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285750" indent="-285750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참석자 초대를 선택하는 경우</a:t>
              </a:r>
              <a:endPara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직접 사용자를 검색하거나 조직도에서 특정 사용자를 선택하여 초대할 수 있음</a:t>
              </a:r>
              <a:endPara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초대받은 참석자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/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기관만 입장 기능을 사용하면 초대받은 사용자만 회의실에 참여가 가능함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0" name="양쪽 모서리가 둥근 사각형 39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45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956" y="2932378"/>
            <a:ext cx="4474132" cy="244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54"/>
          <p:cNvSpPr>
            <a:spLocks noChangeArrowheads="1"/>
          </p:cNvSpPr>
          <p:nvPr/>
        </p:nvSpPr>
        <p:spPr bwMode="auto">
          <a:xfrm>
            <a:off x="3610469" y="4097596"/>
            <a:ext cx="1584325" cy="2159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59"/>
          <p:cNvSpPr>
            <a:spLocks noChangeArrowheads="1"/>
          </p:cNvSpPr>
          <p:nvPr/>
        </p:nvSpPr>
        <p:spPr bwMode="auto">
          <a:xfrm>
            <a:off x="1491261" y="3717032"/>
            <a:ext cx="648073" cy="1152128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59"/>
          <p:cNvSpPr>
            <a:spLocks noChangeArrowheads="1"/>
          </p:cNvSpPr>
          <p:nvPr/>
        </p:nvSpPr>
        <p:spPr bwMode="auto">
          <a:xfrm>
            <a:off x="2931422" y="3483804"/>
            <a:ext cx="2088232" cy="432048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Oval 36"/>
          <p:cNvSpPr>
            <a:spLocks noChangeArrowheads="1"/>
          </p:cNvSpPr>
          <p:nvPr/>
        </p:nvSpPr>
        <p:spPr bwMode="auto">
          <a:xfrm>
            <a:off x="1208708" y="3755558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2576736" y="3528320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49" name="Oval 36"/>
          <p:cNvSpPr>
            <a:spLocks noChangeArrowheads="1"/>
          </p:cNvSpPr>
          <p:nvPr/>
        </p:nvSpPr>
        <p:spPr bwMode="auto">
          <a:xfrm>
            <a:off x="3244600" y="4098551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6.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ea typeface="Rix정고딕 B" panose="02020603020101020101" pitchFamily="18" charset="-127"/>
                <a:cs typeface="+mj-cs"/>
              </a:rPr>
              <a:t>영상회의 개설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ea typeface="Rix정고딕 B" panose="02020603020101020101" pitchFamily="18" charset="-127"/>
                <a:cs typeface="+mj-cs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ea typeface="Rix정고딕 B" panose="02020603020101020101" pitchFamily="18" charset="-127"/>
                <a:cs typeface="+mj-cs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ea typeface="Rix정고딕 B" panose="02020603020101020101" pitchFamily="18" charset="-127"/>
                <a:cs typeface="+mj-cs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ea typeface="Rix고딕 B" pitchFamily="18" charset="-127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802" y="1445732"/>
            <a:ext cx="5198975" cy="13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직사각형 54"/>
          <p:cNvSpPr>
            <a:spLocks noChangeArrowheads="1"/>
          </p:cNvSpPr>
          <p:nvPr/>
        </p:nvSpPr>
        <p:spPr bwMode="auto">
          <a:xfrm>
            <a:off x="4137236" y="1652695"/>
            <a:ext cx="1967892" cy="198923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54"/>
          <p:cNvSpPr>
            <a:spLocks noChangeArrowheads="1"/>
          </p:cNvSpPr>
          <p:nvPr/>
        </p:nvSpPr>
        <p:spPr bwMode="auto">
          <a:xfrm>
            <a:off x="4736317" y="1381244"/>
            <a:ext cx="1368152" cy="2159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730275" y="2443049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7" name="직사각형 54"/>
          <p:cNvSpPr>
            <a:spLocks noChangeArrowheads="1"/>
          </p:cNvSpPr>
          <p:nvPr/>
        </p:nvSpPr>
        <p:spPr bwMode="auto">
          <a:xfrm>
            <a:off x="946175" y="2550999"/>
            <a:ext cx="857250" cy="179387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Oval 36"/>
          <p:cNvSpPr>
            <a:spLocks noChangeArrowheads="1"/>
          </p:cNvSpPr>
          <p:nvPr/>
        </p:nvSpPr>
        <p:spPr bwMode="auto">
          <a:xfrm>
            <a:off x="3921336" y="1643050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46" name="Oval 36"/>
          <p:cNvSpPr>
            <a:spLocks noChangeArrowheads="1"/>
          </p:cNvSpPr>
          <p:nvPr/>
        </p:nvSpPr>
        <p:spPr bwMode="auto">
          <a:xfrm>
            <a:off x="4468700" y="1333649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cxnSp>
        <p:nvCxnSpPr>
          <p:cNvPr id="29" name="Shape 29"/>
          <p:cNvCxnSpPr>
            <a:cxnSpLocks noChangeShapeType="1"/>
          </p:cNvCxnSpPr>
          <p:nvPr/>
        </p:nvCxnSpPr>
        <p:spPr bwMode="auto">
          <a:xfrm rot="5400000">
            <a:off x="4245527" y="2121449"/>
            <a:ext cx="1518148" cy="103271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15575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598765"/>
            <a:ext cx="7689552" cy="7357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latin typeface="+mn-ea"/>
              </a:rPr>
              <a:t>초대한 참석자의 화면 </a:t>
            </a:r>
            <a:r>
              <a:rPr kumimoji="1" lang="ko-KR" altLang="en-US" sz="1200" dirty="0" err="1">
                <a:latin typeface="+mn-ea"/>
              </a:rPr>
              <a:t>위치룰</a:t>
            </a:r>
            <a:r>
              <a:rPr kumimoji="1" lang="ko-KR" altLang="en-US" sz="1200" dirty="0">
                <a:latin typeface="+mn-ea"/>
              </a:rPr>
              <a:t> 지정할 수 있으며</a:t>
            </a:r>
            <a:r>
              <a:rPr kumimoji="1" lang="en-US" altLang="ko-KR" sz="1200" dirty="0">
                <a:latin typeface="+mn-ea"/>
              </a:rPr>
              <a:t>, VIP</a:t>
            </a:r>
            <a:r>
              <a:rPr kumimoji="1" lang="ko-KR" altLang="en-US" sz="1200" dirty="0">
                <a:latin typeface="+mn-ea"/>
              </a:rPr>
              <a:t>를 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지정좌석 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1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번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ko-KR" altLang="en-US" sz="1200" dirty="0">
                <a:latin typeface="+mn-ea"/>
              </a:rPr>
              <a:t>으로 지정합니다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초대한 사용자에게 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[SMS 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발송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을 선택하여 휴대폰으로 </a:t>
            </a:r>
            <a:r>
              <a:rPr kumimoji="1"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알림기능이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가능합니다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초대한 부서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ko-KR" altLang="en-US" sz="1200" dirty="0">
                <a:latin typeface="+mn-ea"/>
              </a:rPr>
              <a:t>로 </a:t>
            </a:r>
            <a:r>
              <a:rPr kumimoji="1" lang="ko-KR" altLang="en-US" sz="1200" dirty="0" err="1">
                <a:latin typeface="+mn-ea"/>
              </a:rPr>
              <a:t>선택시</a:t>
            </a:r>
            <a:r>
              <a:rPr kumimoji="1" lang="ko-KR" altLang="en-US" sz="1200" dirty="0">
                <a:latin typeface="+mn-ea"/>
              </a:rPr>
              <a:t>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선택한 부서명이 표시됩니다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5"/>
          <p:cNvGrpSpPr/>
          <p:nvPr/>
        </p:nvGrpSpPr>
        <p:grpSpPr>
          <a:xfrm>
            <a:off x="6931731" y="1171103"/>
            <a:ext cx="2560612" cy="4372445"/>
            <a:chOff x="6978574" y="1209203"/>
            <a:chExt cx="2503827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3" name="양쪽 모서리가 둥근 사각형 42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4" name="양쪽 모서리가 둥근 사각형 43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영상회의 개설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3607" y="1637266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 개설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135192" y="1916832"/>
              <a:ext cx="2347209" cy="74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74625" indent="-174625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특정 사용자를 초대 하는 경우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지정좌석을 배치할 수 있음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(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최대 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30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명 내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0" name="양쪽 모서리가 둥근 사각형 39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45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916" y="1420210"/>
            <a:ext cx="4474132" cy="191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b="1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6.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개설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34" y="3429000"/>
            <a:ext cx="4528524" cy="177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직사각형 59"/>
          <p:cNvSpPr>
            <a:spLocks noChangeArrowheads="1"/>
          </p:cNvSpPr>
          <p:nvPr/>
        </p:nvSpPr>
        <p:spPr bwMode="auto">
          <a:xfrm>
            <a:off x="4638324" y="2996952"/>
            <a:ext cx="308492" cy="19831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1" name="Shape 29"/>
          <p:cNvCxnSpPr>
            <a:cxnSpLocks noChangeShapeType="1"/>
            <a:stCxn id="51" idx="1"/>
            <a:endCxn id="53" idx="0"/>
          </p:cNvCxnSpPr>
          <p:nvPr/>
        </p:nvCxnSpPr>
        <p:spPr bwMode="auto">
          <a:xfrm rot="10800000" flipV="1">
            <a:off x="2573984" y="3096110"/>
            <a:ext cx="2064340" cy="912192"/>
          </a:xfrm>
          <a:prstGeom prst="bentConnector2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53" name="직사각형 59"/>
          <p:cNvSpPr>
            <a:spLocks noChangeArrowheads="1"/>
          </p:cNvSpPr>
          <p:nvPr/>
        </p:nvSpPr>
        <p:spPr bwMode="auto">
          <a:xfrm>
            <a:off x="1707136" y="4008302"/>
            <a:ext cx="1733696" cy="492268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Oval 36"/>
          <p:cNvSpPr>
            <a:spLocks noChangeArrowheads="1"/>
          </p:cNvSpPr>
          <p:nvPr/>
        </p:nvSpPr>
        <p:spPr bwMode="auto">
          <a:xfrm>
            <a:off x="1424608" y="4037222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</a:p>
        </p:txBody>
      </p:sp>
      <p:sp>
        <p:nvSpPr>
          <p:cNvPr id="55" name="직사각형 59"/>
          <p:cNvSpPr>
            <a:spLocks noChangeArrowheads="1"/>
          </p:cNvSpPr>
          <p:nvPr/>
        </p:nvSpPr>
        <p:spPr bwMode="auto">
          <a:xfrm>
            <a:off x="3941468" y="3786190"/>
            <a:ext cx="1440160" cy="828154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Oval 36"/>
          <p:cNvSpPr>
            <a:spLocks noChangeArrowheads="1"/>
          </p:cNvSpPr>
          <p:nvPr/>
        </p:nvSpPr>
        <p:spPr bwMode="auto">
          <a:xfrm>
            <a:off x="3653560" y="3822380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</a:p>
        </p:txBody>
      </p:sp>
      <p:sp>
        <p:nvSpPr>
          <p:cNvPr id="57" name="직사각형 59"/>
          <p:cNvSpPr>
            <a:spLocks noChangeArrowheads="1"/>
          </p:cNvSpPr>
          <p:nvPr/>
        </p:nvSpPr>
        <p:spPr bwMode="auto">
          <a:xfrm>
            <a:off x="1707136" y="4585405"/>
            <a:ext cx="1733696" cy="177268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Oval 36"/>
          <p:cNvSpPr>
            <a:spLocks noChangeArrowheads="1"/>
          </p:cNvSpPr>
          <p:nvPr/>
        </p:nvSpPr>
        <p:spPr bwMode="auto">
          <a:xfrm>
            <a:off x="1424608" y="4474765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9</a:t>
            </a:r>
          </a:p>
        </p:txBody>
      </p:sp>
      <p:sp>
        <p:nvSpPr>
          <p:cNvPr id="59" name="직사각형 59"/>
          <p:cNvSpPr>
            <a:spLocks noChangeArrowheads="1"/>
          </p:cNvSpPr>
          <p:nvPr/>
        </p:nvSpPr>
        <p:spPr bwMode="auto">
          <a:xfrm>
            <a:off x="1695160" y="4992894"/>
            <a:ext cx="1745672" cy="177268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auto">
          <a:xfrm>
            <a:off x="1412632" y="4929198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4089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6.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개설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  <a:cs typeface="+mj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C9CA153-3C09-4F29-B1B6-17229CE01F51}"/>
              </a:ext>
            </a:extLst>
          </p:cNvPr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1" name="그룹 211">
              <a:extLst>
                <a:ext uri="{FF2B5EF4-FFF2-40B4-BE49-F238E27FC236}">
                  <a16:creationId xmlns:a16="http://schemas.microsoft.com/office/drawing/2014/main" id="{F1835586-1FC3-4332-AD05-E9DC380FFB9B}"/>
                </a:ext>
              </a:extLst>
            </p:cNvPr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6" name="양쪽 모서리가 둥근 사각형 32">
                <a:extLst>
                  <a:ext uri="{FF2B5EF4-FFF2-40B4-BE49-F238E27FC236}">
                    <a16:creationId xmlns:a16="http://schemas.microsoft.com/office/drawing/2014/main" id="{AFE954D8-909E-45F9-82EA-0481A9B93585}"/>
                  </a:ext>
                </a:extLst>
              </p:cNvPr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7" name="양쪽 모서리가 둥근 사각형 33">
                <a:extLst>
                  <a:ext uri="{FF2B5EF4-FFF2-40B4-BE49-F238E27FC236}">
                    <a16:creationId xmlns:a16="http://schemas.microsoft.com/office/drawing/2014/main" id="{34925041-DC4A-4589-8E0D-C4DDB4BF1048}"/>
                  </a:ext>
                </a:extLst>
              </p:cNvPr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2" name="양쪽 모서리가 둥근 사각형 31">
              <a:extLst>
                <a:ext uri="{FF2B5EF4-FFF2-40B4-BE49-F238E27FC236}">
                  <a16:creationId xmlns:a16="http://schemas.microsoft.com/office/drawing/2014/main" id="{441CE519-D0DF-4621-9B2C-6377CA84D94F}"/>
                </a:ext>
              </a:extLst>
            </p:cNvPr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5B139111-B4F6-47FA-89FC-1BA6094F0529}"/>
              </a:ext>
            </a:extLst>
          </p:cNvPr>
          <p:cNvSpPr/>
          <p:nvPr/>
        </p:nvSpPr>
        <p:spPr>
          <a:xfrm>
            <a:off x="1857673" y="5598765"/>
            <a:ext cx="7689552" cy="7357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latin typeface="+mn-ea"/>
              </a:rPr>
              <a:t>영상회의를 사전에 예약할 수 있으며</a:t>
            </a:r>
            <a:r>
              <a:rPr kumimoji="1" lang="en-US" altLang="ko-KR" sz="1200" dirty="0">
                <a:latin typeface="+mn-ea"/>
              </a:rPr>
              <a:t>, 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예약회의실 설정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ko-KR" altLang="en-US" sz="1200" dirty="0">
                <a:latin typeface="+mn-ea"/>
              </a:rPr>
              <a:t>을 선택하고 예약일자 및 시간을 설정합니다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회의시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발표 또는 검토할 문서를 공유할 수 있으며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회의안건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을 클릭하고 </a:t>
            </a:r>
            <a:r>
              <a:rPr kumimoji="1"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파일찾기로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자료를 등록합니다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회의안건보관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을</a:t>
            </a:r>
            <a:r>
              <a:rPr kumimoji="1" lang="ko-KR" altLang="en-US" sz="1200" dirty="0">
                <a:latin typeface="+mn-ea"/>
              </a:rPr>
              <a:t> 선택하면 영상회의 완료 후 완료된 영상회의에서 파일을 다운로드 가능합니다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9" name="그룹 35">
            <a:extLst>
              <a:ext uri="{FF2B5EF4-FFF2-40B4-BE49-F238E27FC236}">
                <a16:creationId xmlns:a16="http://schemas.microsoft.com/office/drawing/2014/main" id="{5AB43A94-FCA4-4A54-A33C-985ACB8741AB}"/>
              </a:ext>
            </a:extLst>
          </p:cNvPr>
          <p:cNvGrpSpPr/>
          <p:nvPr/>
        </p:nvGrpSpPr>
        <p:grpSpPr>
          <a:xfrm>
            <a:off x="6931731" y="1171103"/>
            <a:ext cx="2560612" cy="4372445"/>
            <a:chOff x="6978574" y="1209203"/>
            <a:chExt cx="2503827" cy="4372445"/>
          </a:xfrm>
        </p:grpSpPr>
        <p:grpSp>
          <p:nvGrpSpPr>
            <p:cNvPr id="50" name="그룹 36">
              <a:extLst>
                <a:ext uri="{FF2B5EF4-FFF2-40B4-BE49-F238E27FC236}">
                  <a16:creationId xmlns:a16="http://schemas.microsoft.com/office/drawing/2014/main" id="{A9DBA5E6-887F-4A59-A8B6-68ED8E371759}"/>
                </a:ext>
              </a:extLst>
            </p:cNvPr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4" name="양쪽 모서리가 둥근 사각형 42">
                <a:extLst>
                  <a:ext uri="{FF2B5EF4-FFF2-40B4-BE49-F238E27FC236}">
                    <a16:creationId xmlns:a16="http://schemas.microsoft.com/office/drawing/2014/main" id="{016788BB-6FA8-4973-9CB5-AE4520ECDE5D}"/>
                  </a:ext>
                </a:extLst>
              </p:cNvPr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5" name="양쪽 모서리가 둥근 사각형 43">
                <a:extLst>
                  <a:ext uri="{FF2B5EF4-FFF2-40B4-BE49-F238E27FC236}">
                    <a16:creationId xmlns:a16="http://schemas.microsoft.com/office/drawing/2014/main" id="{E9E70456-22C7-4460-AE9D-ADB10A1260E5}"/>
                  </a:ext>
                </a:extLst>
              </p:cNvPr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영상회의 개설</a:t>
                </a:r>
              </a:p>
            </p:txBody>
          </p:sp>
        </p:grp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6EBD5BA4-A98F-4B76-85C0-1DC50FC1A275}"/>
                </a:ext>
              </a:extLst>
            </p:cNvPr>
            <p:cNvSpPr/>
            <p:nvPr/>
          </p:nvSpPr>
          <p:spPr>
            <a:xfrm>
              <a:off x="6993607" y="1637266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 개설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2EB029CE-E877-4AC1-BFA3-4522F8CA1BA5}"/>
                </a:ext>
              </a:extLst>
            </p:cNvPr>
            <p:cNvSpPr/>
            <p:nvPr/>
          </p:nvSpPr>
          <p:spPr>
            <a:xfrm>
              <a:off x="7135192" y="1916832"/>
              <a:ext cx="2347209" cy="18810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lvl="0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 예약기능 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: </a:t>
              </a:r>
            </a:p>
            <a:p>
              <a:pPr lvl="0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 개설일자 및 시간을        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lvl="0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설정하면 회의 시작 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30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분 전에 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lvl="0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회의가 개설되어 참여 가능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74625" lvl="0" indent="-17462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prstClr val="white">
                    <a:lumMod val="50000"/>
                  </a:prstClr>
                </a:buClr>
                <a:buSzPct val="100000"/>
              </a:pPr>
              <a:r>
                <a:rPr kumimoji="1" lang="en-US" altLang="ko-KR" sz="13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-  </a:t>
              </a:r>
              <a:r>
                <a:rPr kumimoji="1" lang="ko-KR" altLang="en-US" sz="13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회의 안건 </a:t>
              </a:r>
              <a:r>
                <a:rPr kumimoji="1" lang="en-US" altLang="ko-KR" sz="13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: </a:t>
              </a:r>
              <a:r>
                <a:rPr kumimoji="1" lang="ko-KR" altLang="en-US" sz="13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참석자와 공유할 문서를 미리 등록</a:t>
              </a:r>
            </a:p>
            <a:p>
              <a:pPr marL="285750" indent="-285750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3" name="양쪽 모서리가 둥근 사각형 39">
              <a:extLst>
                <a:ext uri="{FF2B5EF4-FFF2-40B4-BE49-F238E27FC236}">
                  <a16:creationId xmlns:a16="http://schemas.microsoft.com/office/drawing/2014/main" id="{6412DE15-F888-4C34-A244-AAB8DB4A27DC}"/>
                </a:ext>
              </a:extLst>
            </p:cNvPr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6" name="Picture 13" descr="13">
            <a:extLst>
              <a:ext uri="{FF2B5EF4-FFF2-40B4-BE49-F238E27FC236}">
                <a16:creationId xmlns:a16="http://schemas.microsoft.com/office/drawing/2014/main" id="{D5EEDBF6-EFE5-456E-B9CB-A624AAC43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A65151C9-5575-4533-8A25-3F6E5ED9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7" y="2929808"/>
            <a:ext cx="5796374" cy="31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>
            <a:extLst>
              <a:ext uri="{FF2B5EF4-FFF2-40B4-BE49-F238E27FC236}">
                <a16:creationId xmlns:a16="http://schemas.microsoft.com/office/drawing/2014/main" id="{DAD04828-3317-487F-9A23-E720512E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3301354"/>
            <a:ext cx="3456384" cy="20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36">
            <a:extLst>
              <a:ext uri="{FF2B5EF4-FFF2-40B4-BE49-F238E27FC236}">
                <a16:creationId xmlns:a16="http://schemas.microsoft.com/office/drawing/2014/main" id="{B0E83E7A-D1CC-4F95-BFB4-FD348FD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87" y="2869251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61" name="직사각형 54">
            <a:extLst>
              <a:ext uri="{FF2B5EF4-FFF2-40B4-BE49-F238E27FC236}">
                <a16:creationId xmlns:a16="http://schemas.microsoft.com/office/drawing/2014/main" id="{F78FEB91-CCFB-41BF-8267-844554CC9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12" y="2965292"/>
            <a:ext cx="1000132" cy="214314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직사각형 54">
            <a:extLst>
              <a:ext uri="{FF2B5EF4-FFF2-40B4-BE49-F238E27FC236}">
                <a16:creationId xmlns:a16="http://schemas.microsoft.com/office/drawing/2014/main" id="{5DFCE9EA-31E6-4163-986E-3A6CCE7BB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914" y="5206419"/>
            <a:ext cx="389038" cy="196626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E0F39F88-4CC0-4A0E-90FA-AE6B0BB48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178" y="1371584"/>
            <a:ext cx="5771316" cy="13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Oval 36">
            <a:extLst>
              <a:ext uri="{FF2B5EF4-FFF2-40B4-BE49-F238E27FC236}">
                <a16:creationId xmlns:a16="http://schemas.microsoft.com/office/drawing/2014/main" id="{F3505FB5-7589-4658-85CE-BD385B1E6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64" y="1927216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65" name="직사각형 54">
            <a:extLst>
              <a:ext uri="{FF2B5EF4-FFF2-40B4-BE49-F238E27FC236}">
                <a16:creationId xmlns:a16="http://schemas.microsoft.com/office/drawing/2014/main" id="{55A8EF21-CBC0-40EA-85B1-84D3D9A6C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602" y="2267556"/>
            <a:ext cx="3459588" cy="204434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직사각형 54">
            <a:extLst>
              <a:ext uri="{FF2B5EF4-FFF2-40B4-BE49-F238E27FC236}">
                <a16:creationId xmlns:a16="http://schemas.microsoft.com/office/drawing/2014/main" id="{50C23DBA-21FC-4ACE-8DCB-5DEE39F9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4" y="1945473"/>
            <a:ext cx="1077134" cy="179387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Oval 36">
            <a:extLst>
              <a:ext uri="{FF2B5EF4-FFF2-40B4-BE49-F238E27FC236}">
                <a16:creationId xmlns:a16="http://schemas.microsoft.com/office/drawing/2014/main" id="{0EB609D9-EA30-42F6-A3AF-752989EC6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52" y="2222437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68" name="직사각형 54">
            <a:extLst>
              <a:ext uri="{FF2B5EF4-FFF2-40B4-BE49-F238E27FC236}">
                <a16:creationId xmlns:a16="http://schemas.microsoft.com/office/drawing/2014/main" id="{40383EFB-FA1B-47A8-A497-ED7E0095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602" y="2511405"/>
            <a:ext cx="2959522" cy="182371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Oval 36">
            <a:extLst>
              <a:ext uri="{FF2B5EF4-FFF2-40B4-BE49-F238E27FC236}">
                <a16:creationId xmlns:a16="http://schemas.microsoft.com/office/drawing/2014/main" id="{C3D8192C-4E7E-4C5B-B79B-36E01FB22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52" y="2438461"/>
            <a:ext cx="215900" cy="215900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710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61361"/>
            <a:ext cx="9347199" cy="4762501"/>
          </a:xfrm>
          <a:prstGeom prst="rect">
            <a:avLst/>
          </a:prstGeom>
        </p:spPr>
      </p:pic>
      <p:grpSp>
        <p:nvGrpSpPr>
          <p:cNvPr id="2" name="그룹 28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2" name="양쪽 모서리가 둥근 사각형 31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3" name="양쪽 모서리가 둥근 사각형 32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1" name="양쪽 모서리가 둥근 사각형 30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857673" y="5702523"/>
            <a:ext cx="7689552" cy="302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상세설정에서 기타 필요한 기능을 선택하여 영상회의를 개설합니다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4"/>
          <p:cNvGrpSpPr/>
          <p:nvPr/>
        </p:nvGrpSpPr>
        <p:grpSpPr>
          <a:xfrm>
            <a:off x="6931731" y="1171103"/>
            <a:ext cx="2560612" cy="4372445"/>
            <a:chOff x="6978574" y="1209203"/>
            <a:chExt cx="2503827" cy="4372445"/>
          </a:xfrm>
        </p:grpSpPr>
        <p:grpSp>
          <p:nvGrpSpPr>
            <p:cNvPr id="5" name="그룹 35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0" name="양쪽 모서리가 둥근 사각형 39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1" name="양쪽 모서리가 둥근 사각형 40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상세설정</a:t>
                </a:r>
              </a:p>
            </p:txBody>
          </p:sp>
        </p:grpSp>
        <p:sp>
          <p:nvSpPr>
            <p:cNvPr id="37" name="직사각형 36"/>
            <p:cNvSpPr/>
            <p:nvPr/>
          </p:nvSpPr>
          <p:spPr>
            <a:xfrm>
              <a:off x="6993607" y="1637266"/>
              <a:ext cx="2455193" cy="5324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 개설 시 필요한</a:t>
              </a:r>
              <a:b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추가설정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35192" y="2143089"/>
              <a:ext cx="2347209" cy="2912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74625" indent="-17462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회의실 내용 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: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회의에 대한 상세내용을 참석자에게 제공</a:t>
              </a:r>
            </a:p>
            <a:p>
              <a:pPr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참석자 권한 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: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 참석자의</a:t>
              </a:r>
              <a:endPara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영상회의에서의 권한 설정      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발표자 기능 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: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발표를 요청이</a:t>
              </a:r>
              <a:endPara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영상회의에서의 권한 설정 </a:t>
              </a:r>
              <a:endPara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진행자 자리지정 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: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          </a:t>
              </a:r>
              <a:endPara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진행자의 자리 지정</a:t>
              </a:r>
              <a:endPara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공지사항 </a:t>
              </a: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: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 참여자에게</a:t>
              </a:r>
              <a:endPara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공지할 내용을 텍스트로 입력</a:t>
              </a:r>
            </a:p>
            <a:p>
              <a:pPr marL="174625" indent="-17462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9" name="양쪽 모서리가 둥근 사각형 38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42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445814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6.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개설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8" y="2131619"/>
            <a:ext cx="6292647" cy="244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54">
            <a:extLst>
              <a:ext uri="{FF2B5EF4-FFF2-40B4-BE49-F238E27FC236}">
                <a16:creationId xmlns:a16="http://schemas.microsoft.com/office/drawing/2014/main" id="{F7D72A58-911C-4BBC-BEA0-9291F2EA4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8" y="2133577"/>
            <a:ext cx="674830" cy="196626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267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7"/>
            <a:stretch>
              <a:fillRect/>
            </a:stretch>
          </p:blipFill>
          <p:spPr>
            <a:xfrm>
              <a:off x="4993343" y="0"/>
              <a:ext cx="4912657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4993343" y="2036589"/>
              <a:ext cx="4911866" cy="972662"/>
            </a:xfrm>
            <a:prstGeom prst="rect">
              <a:avLst/>
            </a:prstGeom>
            <a:solidFill>
              <a:srgbClr val="002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745"/>
              <a:endParaRPr lang="en-US" altLang="ko-KR" sz="2100" dirty="0">
                <a:solidFill>
                  <a:prstClr val="white"/>
                </a:solidFill>
                <a:latin typeface="+mj-ea"/>
                <a:ea typeface="+mj-ea"/>
              </a:endParaRPr>
            </a:p>
            <a:p>
              <a:pPr algn="ctr" defTabSz="1067745"/>
              <a:endParaRPr lang="ko-KR" altLang="en-US" sz="21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0"/>
              <a:ext cx="4993343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162053" y="3074721"/>
            <a:ext cx="5471467" cy="803853"/>
            <a:chOff x="4592960" y="930660"/>
            <a:chExt cx="5129500" cy="803853"/>
          </a:xfrm>
        </p:grpSpPr>
        <p:pic>
          <p:nvPicPr>
            <p:cNvPr id="13" name="Picture 3" descr="\\Design\002_제안part\100_진행프로젝트\06.10_LH택지정보시스템\셜명회\psd\qhf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960" y="930660"/>
              <a:ext cx="806738" cy="80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476695" y="1108749"/>
              <a:ext cx="4245765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 contourW="19050">
                <a:bevelT w="1270"/>
                <a:bevelB w="0" h="0"/>
                <a:extrusionClr>
                  <a:srgbClr val="006600"/>
                </a:extrusionClr>
                <a:contourClr>
                  <a:schemeClr val="tx2">
                    <a:lumMod val="50000"/>
                  </a:schemeClr>
                </a:contourClr>
              </a:sp3d>
            </a:bodyPr>
            <a:lstStyle/>
            <a:p>
              <a:r>
                <a:rPr lang="ko-KR" altLang="en-US" sz="320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인터넷 </a:t>
              </a:r>
              <a:r>
                <a:rPr lang="en-US" altLang="ko-KR" sz="320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PC</a:t>
              </a:r>
              <a:r>
                <a:rPr lang="ko-KR" altLang="en-US" sz="320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영상회의 설치</a:t>
              </a:r>
              <a:endParaRPr lang="ko-KR" altLang="en-US" sz="3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4438" y="1055588"/>
              <a:ext cx="683782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 contourW="6350">
                <a:bevelT w="1270"/>
                <a:bevelB w="0" h="0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212825" indent="-212825" algn="ctr" latinLnBrk="0">
                <a:spcBef>
                  <a:spcPct val="10000"/>
                </a:spcBef>
                <a:buClr>
                  <a:schemeClr val="bg1"/>
                </a:buClr>
                <a:buSzPct val="90000"/>
                <a:defRPr/>
              </a:pPr>
              <a:r>
                <a:rPr lang="en-US" altLang="ko-KR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Ⅰ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162053" y="4138918"/>
            <a:ext cx="5184576" cy="803853"/>
            <a:chOff x="4592960" y="1984352"/>
            <a:chExt cx="4640819" cy="803853"/>
          </a:xfrm>
        </p:grpSpPr>
        <p:pic>
          <p:nvPicPr>
            <p:cNvPr id="17" name="Picture 3" descr="\\Design\002_제안part\100_진행프로젝트\06.10_LH택지정보시스템\셜명회\psd\qhf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960" y="1984352"/>
              <a:ext cx="806738" cy="80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476695" y="2162441"/>
              <a:ext cx="375708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 contourW="19050">
                <a:bevelT w="1270"/>
                <a:bevelB w="0" h="0"/>
                <a:extrusionClr>
                  <a:srgbClr val="006600"/>
                </a:extrusionClr>
                <a:contourClr>
                  <a:schemeClr val="tx2">
                    <a:lumMod val="50000"/>
                  </a:schemeClr>
                </a:contourClr>
              </a:sp3d>
            </a:bodyPr>
            <a:lstStyle>
              <a:defPPr>
                <a:defRPr lang="ko-KR"/>
              </a:defPPr>
              <a:lvl1pPr>
                <a:defRPr sz="3600"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defRPr>
              </a:lvl1pPr>
            </a:lstStyle>
            <a:p>
              <a:r>
                <a:rPr lang="en-US" altLang="ko-KR" sz="3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PC</a:t>
              </a:r>
              <a:r>
                <a:rPr lang="ko-KR" altLang="en-US" sz="3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영상회의 상세 설명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4438" y="2109280"/>
              <a:ext cx="683782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 contourW="6350">
                <a:bevelT w="1270"/>
                <a:bevelB w="0" h="0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212825" indent="-212825" algn="ctr" latinLnBrk="0">
                <a:spcBef>
                  <a:spcPct val="10000"/>
                </a:spcBef>
                <a:buClr>
                  <a:schemeClr val="bg1"/>
                </a:buClr>
                <a:buSzPct val="90000"/>
                <a:defRPr/>
              </a:pPr>
              <a:r>
                <a:rPr lang="en-US" altLang="ko-KR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Ⅱ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1843" y="144103"/>
            <a:ext cx="184537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31750">
              <a:bevelT w="1270"/>
              <a:contourClr>
                <a:schemeClr val="bg1"/>
              </a:contourClr>
            </a:sp3d>
          </a:bodyPr>
          <a:lstStyle/>
          <a:p>
            <a:pPr>
              <a:spcAft>
                <a:spcPts val="200"/>
              </a:spcAft>
            </a:pPr>
            <a:r>
              <a:rPr lang="ko-KR" altLang="en-US" sz="7200" b="1" dirty="0">
                <a:solidFill>
                  <a:schemeClr val="tx2">
                    <a:lumMod val="7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목차</a:t>
            </a:r>
          </a:p>
        </p:txBody>
      </p:sp>
      <p:pic>
        <p:nvPicPr>
          <p:cNvPr id="21" name="Picture 2" descr="C:\Users\Lucoms\Desktop\1. 본부(PNG)\1. 국문\행정안전부_국_좌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639" y="6021288"/>
            <a:ext cx="1939873" cy="550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664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88656" y="969115"/>
            <a:ext cx="9347199" cy="4762501"/>
          </a:xfrm>
          <a:prstGeom prst="rect">
            <a:avLst/>
          </a:prstGeom>
        </p:spPr>
      </p:pic>
      <p:grpSp>
        <p:nvGrpSpPr>
          <p:cNvPr id="2" name="그룹 28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2" name="양쪽 모서리가 둥근 사각형 31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3" name="양쪽 모서리가 둥근 사각형 32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1" name="양쪽 모서리가 둥근 사각형 30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857673" y="5702523"/>
            <a:ext cx="7689552" cy="3123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상세설정 체크 후 발표자 기능을 선택하여  필요한 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셋팅으로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조정 후 영상회의를 개설합니다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4"/>
          <p:cNvGrpSpPr/>
          <p:nvPr/>
        </p:nvGrpSpPr>
        <p:grpSpPr>
          <a:xfrm>
            <a:off x="6931731" y="1171103"/>
            <a:ext cx="2560612" cy="4372445"/>
            <a:chOff x="6978574" y="1209203"/>
            <a:chExt cx="2503827" cy="4372445"/>
          </a:xfrm>
        </p:grpSpPr>
        <p:grpSp>
          <p:nvGrpSpPr>
            <p:cNvPr id="5" name="그룹 35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0" name="양쪽 모서리가 둥근 사각형 39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1" name="양쪽 모서리가 둥근 사각형 40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상세설정</a:t>
                </a:r>
              </a:p>
            </p:txBody>
          </p:sp>
        </p:grpSp>
        <p:sp>
          <p:nvSpPr>
            <p:cNvPr id="37" name="직사각형 36"/>
            <p:cNvSpPr/>
            <p:nvPr/>
          </p:nvSpPr>
          <p:spPr>
            <a:xfrm>
              <a:off x="6993607" y="1637266"/>
              <a:ext cx="2455193" cy="7022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발표자 기능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kumimoji="1"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발표자 권한 부여 시 음성</a:t>
              </a:r>
              <a:r>
                <a:rPr kumimoji="1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/</a:t>
              </a:r>
              <a:r>
                <a:rPr kumimoji="1"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문서 권한 자동 </a:t>
              </a:r>
              <a:endParaRPr kumimoji="1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kumimoji="1"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획득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35192" y="2328925"/>
              <a:ext cx="2347209" cy="25063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74625" indent="-17462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발표자 기능</a:t>
              </a:r>
              <a:endPara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74625" indent="-17462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사용 안 함 </a:t>
              </a:r>
              <a:r>
                <a:rPr kumimoji="1"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: </a:t>
              </a:r>
              <a:r>
                <a:rPr kumimoji="1"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발표자 버튼 </a:t>
              </a:r>
              <a:r>
                <a:rPr kumimoji="1" lang="ko-KR" alt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미활성화</a:t>
              </a:r>
              <a:endParaRPr kumimoji="1"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74625" indent="-17462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진행자 승인 필요 </a:t>
              </a:r>
              <a:r>
                <a:rPr kumimoji="1"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: </a:t>
              </a:r>
              <a:r>
                <a:rPr kumimoji="1"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발표자 버튼 클릭</a:t>
              </a:r>
              <a:r>
                <a:rPr kumimoji="1"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</a:p>
            <a:p>
              <a:pPr marL="174625" indent="-17462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진행자 승인 불필요 </a:t>
              </a:r>
              <a:r>
                <a:rPr kumimoji="1"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: </a:t>
              </a:r>
            </a:p>
            <a:p>
              <a:pPr marL="174625" indent="-17462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endPara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74625" indent="-17462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발표자 위치</a:t>
              </a:r>
              <a:endPara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92075" indent="-9207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kumimoji="1"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비회원 초대 설정 시에는 기본 비디오 </a:t>
              </a:r>
              <a:r>
                <a:rPr kumimoji="1" lang="ko-KR" alt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레이화면이</a:t>
              </a:r>
              <a:r>
                <a:rPr kumimoji="1"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kumimoji="1"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</a:t>
              </a:r>
              <a:r>
                <a:rPr kumimoji="1"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화면으로 발표자 위치가 자리이동 </a:t>
              </a:r>
              <a:r>
                <a:rPr kumimoji="1" lang="ko-KR" alt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안함이</a:t>
              </a:r>
              <a:r>
                <a:rPr kumimoji="1"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기본값</a:t>
              </a:r>
              <a:endParaRPr kumimoji="1"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92075" indent="-92075" fontAlgn="base" latinLnBrk="0">
                <a:lnSpc>
                  <a:spcPct val="12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kumimoji="1"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기본 회의 개설 시에는 발표자 위치 </a:t>
              </a:r>
              <a:r>
                <a:rPr kumimoji="1" lang="ko-KR" alt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두번째</a:t>
              </a:r>
              <a:r>
                <a:rPr kumimoji="1"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자리가 기본 값</a:t>
              </a:r>
              <a:r>
                <a:rPr kumimoji="1"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endPara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9" name="양쪽 모서리가 둥근 사각형 38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42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445814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6.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개설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  <a:cs typeface="+mj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931218"/>
            <a:ext cx="6183950" cy="30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7"/>
          <p:cNvSpPr>
            <a:spLocks noChangeArrowheads="1"/>
          </p:cNvSpPr>
          <p:nvPr/>
        </p:nvSpPr>
        <p:spPr bwMode="auto">
          <a:xfrm>
            <a:off x="523346" y="2852936"/>
            <a:ext cx="5869814" cy="936104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97" y="2089771"/>
            <a:ext cx="2236377" cy="462722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70" y="3861048"/>
            <a:ext cx="2234290" cy="462722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4" name="직선 화살표 연결선 23"/>
          <p:cNvCxnSpPr>
            <a:endCxn id="1027" idx="2"/>
          </p:cNvCxnSpPr>
          <p:nvPr/>
        </p:nvCxnSpPr>
        <p:spPr>
          <a:xfrm flipV="1">
            <a:off x="4016896" y="2552493"/>
            <a:ext cx="1249690" cy="7684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endCxn id="1028" idx="0"/>
          </p:cNvCxnSpPr>
          <p:nvPr/>
        </p:nvCxnSpPr>
        <p:spPr>
          <a:xfrm>
            <a:off x="4016896" y="3561286"/>
            <a:ext cx="1259119" cy="29976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그림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47" y="3068960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46" y="3645024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373756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78" y="3545250"/>
            <a:ext cx="146171" cy="15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281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45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9" name="양쪽 모서리가 둥근 사각형 48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8" name="양쪽 모서리가 둥근 사각형 47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1857673" y="5589240"/>
            <a:ext cx="7689552" cy="7530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상단의 장치 제어 항목으로 카메라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스피커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마이크를 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On/Off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할 수 있습니다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(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최초 </a:t>
            </a:r>
            <a:r>
              <a:rPr kumimoji="1"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입장시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카메라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/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마이크 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Off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상태이며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입장 후 </a:t>
            </a:r>
            <a:r>
              <a:rPr kumimoji="1" lang="ko-KR" altLang="en-US" sz="1200" dirty="0">
                <a:solidFill>
                  <a:srgbClr val="C00000"/>
                </a:solidFill>
                <a:latin typeface="+mn-ea"/>
              </a:rPr>
              <a:t>카메라만 </a:t>
            </a:r>
            <a:r>
              <a:rPr kumimoji="1" lang="en-US" altLang="ko-KR" sz="1200" dirty="0">
                <a:solidFill>
                  <a:srgbClr val="C00000"/>
                </a:solidFill>
                <a:latin typeface="+mn-ea"/>
              </a:rPr>
              <a:t>On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으로 설정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좌측 </a:t>
            </a:r>
            <a:r>
              <a:rPr kumimoji="1"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대화창에서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전체 참석자와 채팅을 할 수 있습니다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51"/>
          <p:cNvGrpSpPr/>
          <p:nvPr/>
        </p:nvGrpSpPr>
        <p:grpSpPr>
          <a:xfrm>
            <a:off x="6931728" y="1171103"/>
            <a:ext cx="2711315" cy="4372445"/>
            <a:chOff x="6978574" y="1209203"/>
            <a:chExt cx="2651188" cy="4372445"/>
          </a:xfrm>
        </p:grpSpPr>
        <p:grpSp>
          <p:nvGrpSpPr>
            <p:cNvPr id="5" name="그룹 5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7" name="양쪽 모서리가 둥근 사각형 56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8" name="양쪽 모서리가 둥근 사각형 57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영상회의 진행</a:t>
                </a: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7174569" y="1637266"/>
              <a:ext cx="2455193" cy="20913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회의명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및 회의 진행시간 표시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간편 기능 아이콘</a:t>
              </a:r>
              <a:b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이름표시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회의실 설정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 </a:t>
              </a:r>
              <a:b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영상제한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환경설정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kumimoji="1"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창제어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</a:t>
              </a: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장치 제어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※ </a:t>
              </a:r>
              <a:r>
                <a:rPr kumimoji="1"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해당 장치 아이콘에 느낌표</a:t>
              </a:r>
              <a:r>
                <a:rPr kumimoji="1"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(!) </a:t>
              </a:r>
              <a:r>
                <a:rPr kumimoji="1"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표시는</a:t>
              </a:r>
              <a:endParaRPr kumimoji="1"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</a:t>
              </a:r>
              <a:r>
                <a:rPr kumimoji="1"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장치 없음</a:t>
              </a:r>
              <a:r>
                <a:rPr kumimoji="1"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kumimoji="1"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또는 장치 인식 못함 표시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자료 목록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참석자 목록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kumimoji="1"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대화창</a:t>
              </a: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 표시</a:t>
              </a:r>
            </a:p>
          </p:txBody>
        </p:sp>
        <p:sp>
          <p:nvSpPr>
            <p:cNvPr id="56" name="양쪽 모서리가 둥근 사각형 55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9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68182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921353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592835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3212976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그림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77" y="3461144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직사각형 33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7.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진행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97D36979-0317-4B7E-9BF2-2F55B9EA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748" y="1409520"/>
            <a:ext cx="5433457" cy="394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54">
            <a:extLst>
              <a:ext uri="{FF2B5EF4-FFF2-40B4-BE49-F238E27FC236}">
                <a16:creationId xmlns:a16="http://schemas.microsoft.com/office/drawing/2014/main" id="{54ED6B2F-B821-448D-AD22-6A863D6C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890" y="1419531"/>
            <a:ext cx="512380" cy="109724"/>
          </a:xfrm>
          <a:prstGeom prst="rect">
            <a:avLst/>
          </a:prstGeom>
          <a:noFill/>
          <a:ln w="2540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25" name="직사각형 54">
            <a:extLst>
              <a:ext uri="{FF2B5EF4-FFF2-40B4-BE49-F238E27FC236}">
                <a16:creationId xmlns:a16="http://schemas.microsoft.com/office/drawing/2014/main" id="{59FE3888-66F3-4A48-A413-3C0ABF4A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46" y="1553987"/>
            <a:ext cx="946554" cy="140806"/>
          </a:xfrm>
          <a:prstGeom prst="rect">
            <a:avLst/>
          </a:prstGeom>
          <a:noFill/>
          <a:ln w="2540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26" name="직사각형 54">
            <a:extLst>
              <a:ext uri="{FF2B5EF4-FFF2-40B4-BE49-F238E27FC236}">
                <a16:creationId xmlns:a16="http://schemas.microsoft.com/office/drawing/2014/main" id="{3401E684-4006-40FB-B50F-CD7253BEC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47" y="1696874"/>
            <a:ext cx="940955" cy="3653069"/>
          </a:xfrm>
          <a:prstGeom prst="rect">
            <a:avLst/>
          </a:prstGeom>
          <a:noFill/>
          <a:ln w="2540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27" name="직사각형 54">
            <a:extLst>
              <a:ext uri="{FF2B5EF4-FFF2-40B4-BE49-F238E27FC236}">
                <a16:creationId xmlns:a16="http://schemas.microsoft.com/office/drawing/2014/main" id="{A36F15A7-05EA-4C3B-8272-318D47E60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701" y="1818890"/>
            <a:ext cx="2241447" cy="1682118"/>
          </a:xfrm>
          <a:prstGeom prst="rect">
            <a:avLst/>
          </a:prstGeom>
          <a:noFill/>
          <a:ln w="2540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28" name="직사각형 54">
            <a:extLst>
              <a:ext uri="{FF2B5EF4-FFF2-40B4-BE49-F238E27FC236}">
                <a16:creationId xmlns:a16="http://schemas.microsoft.com/office/drawing/2014/main" id="{6B6CB982-00B5-49C5-BB63-1FA557F53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413589"/>
            <a:ext cx="1048407" cy="123549"/>
          </a:xfrm>
          <a:prstGeom prst="rect">
            <a:avLst/>
          </a:prstGeom>
          <a:noFill/>
          <a:ln w="2540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DC5E5072-3475-4D29-B879-B0F721E4FF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64" y="1385696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4A21500F-0E64-40E0-A9FB-460D3B6F3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1414020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D3526FC-95F8-45FD-87BA-FAB2A8C9EB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5" y="1541130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8ED0F10-70CE-4B5C-BC1E-88C3310BBD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4" y="1707655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0901EA13-6BC6-4392-817F-83795182DE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42" y="1746978"/>
            <a:ext cx="146171" cy="15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573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8.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기본 기능 메뉴 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-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파일</a:t>
            </a:r>
          </a:p>
        </p:txBody>
      </p:sp>
      <p:grpSp>
        <p:nvGrpSpPr>
          <p:cNvPr id="5" name="그룹 52"/>
          <p:cNvGrpSpPr/>
          <p:nvPr/>
        </p:nvGrpSpPr>
        <p:grpSpPr>
          <a:xfrm>
            <a:off x="6931728" y="1171103"/>
            <a:ext cx="2560539" cy="4372445"/>
            <a:chOff x="1136573" y="976978"/>
            <a:chExt cx="1620183" cy="5342136"/>
          </a:xfrm>
          <a:effectLst/>
        </p:grpSpPr>
        <p:sp>
          <p:nvSpPr>
            <p:cNvPr id="56" name="양쪽 모서리가 둥근 사각형 55"/>
            <p:cNvSpPr/>
            <p:nvPr/>
          </p:nvSpPr>
          <p:spPr>
            <a:xfrm rot="10800000">
              <a:off x="1136573" y="1237583"/>
              <a:ext cx="1620180" cy="5081531"/>
            </a:xfrm>
            <a:prstGeom prst="round2SameRect">
              <a:avLst>
                <a:gd name="adj1" fmla="val 591"/>
                <a:gd name="adj2" fmla="val 0"/>
              </a:avLst>
            </a:prstGeom>
            <a:solidFill>
              <a:schemeClr val="bg1"/>
            </a:solidFill>
            <a:ln w="12700" algn="ctr">
              <a:solidFill>
                <a:srgbClr val="0070A4"/>
              </a:solidFill>
              <a:miter lim="800000"/>
              <a:headEnd/>
              <a:tailEnd/>
            </a:ln>
            <a:effectLst/>
          </p:spPr>
          <p:txBody>
            <a:bodyPr wrap="none" lIns="83978" tIns="33062" rIns="83978" bIns="33062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defTabSz="914400"/>
              <a:endParaRPr lang="ko-KR" altLang="en-US" sz="18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7" name="양쪽 모서리가 둥근 사각형 56"/>
            <p:cNvSpPr/>
            <p:nvPr/>
          </p:nvSpPr>
          <p:spPr>
            <a:xfrm>
              <a:off x="1136576" y="976978"/>
              <a:ext cx="1620180" cy="435798"/>
            </a:xfrm>
            <a:prstGeom prst="round2SameRect">
              <a:avLst>
                <a:gd name="adj1" fmla="val 9074"/>
                <a:gd name="adj2" fmla="val 0"/>
              </a:avLst>
            </a:prstGeom>
            <a:gradFill rotWithShape="1">
              <a:gsLst>
                <a:gs pos="0">
                  <a:srgbClr val="00759E"/>
                </a:gs>
                <a:gs pos="100000">
                  <a:srgbClr val="008EC0"/>
                </a:gs>
              </a:gsLst>
              <a:lin ang="5400000" scaled="1"/>
            </a:gradFill>
            <a:ln w="12700" algn="ctr">
              <a:solidFill>
                <a:srgbClr val="0070A4"/>
              </a:solidFill>
              <a:miter lim="800000"/>
              <a:headEnd/>
              <a:tailEnd/>
            </a:ln>
            <a:effectLst>
              <a:innerShdw blurRad="114300">
                <a:schemeClr val="bg1">
                  <a:alpha val="50000"/>
                </a:schemeClr>
              </a:innerShdw>
            </a:effectLst>
          </p:spPr>
          <p:txBody>
            <a:bodyPr wrap="none" lIns="83978" tIns="33062" rIns="83978" bIns="33062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marL="0" lvl="1" indent="-83104" algn="ctr" defTabSz="803336" eaLnBrk="0" hangingPunct="0">
                <a:lnSpc>
                  <a:spcPct val="90000"/>
                </a:lnSpc>
                <a:buClr>
                  <a:schemeClr val="bg1">
                    <a:lumMod val="65000"/>
                  </a:schemeClr>
                </a:buClr>
                <a:buSzPct val="80000"/>
                <a:tabLst>
                  <a:tab pos="5187422" algn="l"/>
                </a:tabLst>
              </a:pPr>
              <a:r>
                <a: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rPr>
                <a:t>파일 메뉴</a:t>
              </a:r>
            </a:p>
          </p:txBody>
        </p:sp>
      </p:grpSp>
      <p:sp>
        <p:nvSpPr>
          <p:cNvPr id="54" name="직사각형 53"/>
          <p:cNvSpPr/>
          <p:nvPr/>
        </p:nvSpPr>
        <p:spPr>
          <a:xfrm>
            <a:off x="7132168" y="2476500"/>
            <a:ext cx="2510875" cy="10495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저장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판서 포함 저장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판서 미포함 저장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endParaRPr kumimoji="1"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5" name="양쪽 모서리가 둥근 사각형 54"/>
          <p:cNvSpPr/>
          <p:nvPr/>
        </p:nvSpPr>
        <p:spPr>
          <a:xfrm>
            <a:off x="6947766" y="1185353"/>
            <a:ext cx="1855270" cy="178348"/>
          </a:xfrm>
          <a:prstGeom prst="round2SameRect">
            <a:avLst>
              <a:gd name="adj1" fmla="val 15521"/>
              <a:gd name="adj2" fmla="val 0"/>
            </a:avLst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007DB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3978" tIns="41989" rIns="83978" bIns="41989" rtlCol="0" anchor="ctr"/>
          <a:lstStyle/>
          <a:p>
            <a:pPr marL="0" lvl="1" indent="-83104" algn="ctr">
              <a:lnSpc>
                <a:spcPct val="90000"/>
              </a:lnSpc>
              <a:buClr>
                <a:prstClr val="white">
                  <a:lumMod val="65000"/>
                </a:prstClr>
              </a:buClr>
              <a:buSzPct val="80000"/>
              <a:tabLst>
                <a:tab pos="5187422" algn="l"/>
              </a:tabLst>
              <a:defRPr/>
            </a:pPr>
            <a:endParaRPr lang="ko-KR" altLang="en-US" sz="1100" dirty="0">
              <a:solidFill>
                <a:prstClr val="black"/>
              </a:solidFill>
              <a:latin typeface="+mn-ea"/>
              <a:sym typeface="Monotype Sorts"/>
            </a:endParaRPr>
          </a:p>
        </p:txBody>
      </p:sp>
      <p:pic>
        <p:nvPicPr>
          <p:cNvPr id="58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28800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551328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3429000"/>
            <a:ext cx="146171" cy="157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그룹 45"/>
          <p:cNvGrpSpPr/>
          <p:nvPr/>
        </p:nvGrpSpPr>
        <p:grpSpPr>
          <a:xfrm>
            <a:off x="344488" y="5589443"/>
            <a:ext cx="9218611" cy="793577"/>
            <a:chOff x="345066" y="4575025"/>
            <a:chExt cx="9448825" cy="2005183"/>
          </a:xfrm>
        </p:grpSpPr>
        <p:grpSp>
          <p:nvGrpSpPr>
            <p:cNvPr id="34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52" name="양쪽 모서리가 둥근 사각형 51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3" name="양쪽 모서리가 둥근 사각형 52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5" name="양쪽 모서리가 둥근 사각형 34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1857673" y="5589240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파일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버튼을 클릭하여 문서를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저장</a:t>
            </a:r>
            <a:r>
              <a:rPr kumimoji="1" lang="en-US" altLang="ko-KR" sz="1300" dirty="0">
                <a:solidFill>
                  <a:srgbClr val="FF0000"/>
                </a:solidFill>
                <a:latin typeface="+mn-ea"/>
              </a:rPr>
              <a:t>/</a:t>
            </a:r>
            <a:r>
              <a:rPr kumimoji="1" lang="ko-KR" altLang="en-US" sz="1300">
                <a:solidFill>
                  <a:srgbClr val="FF0000"/>
                </a:solidFill>
                <a:latin typeface="+mn-ea"/>
              </a:rPr>
              <a:t>인쇄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.(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대외비 문서의 경우 인쇄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저장 불가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파일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버튼을 클릭하여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메모하기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실행한 뒤 내용을 입력합니다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1188" y="1123071"/>
            <a:ext cx="6526175" cy="4244325"/>
          </a:xfrm>
          <a:prstGeom prst="rect">
            <a:avLst/>
          </a:prstGeom>
        </p:spPr>
      </p:pic>
      <p:sp>
        <p:nvSpPr>
          <p:cNvPr id="38" name="직사각형 7"/>
          <p:cNvSpPr>
            <a:spLocks noChangeArrowheads="1"/>
          </p:cNvSpPr>
          <p:nvPr/>
        </p:nvSpPr>
        <p:spPr bwMode="auto">
          <a:xfrm>
            <a:off x="198860" y="1144375"/>
            <a:ext cx="349499" cy="153688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40" name="직사각형 7"/>
          <p:cNvSpPr>
            <a:spLocks noChangeArrowheads="1"/>
          </p:cNvSpPr>
          <p:nvPr/>
        </p:nvSpPr>
        <p:spPr bwMode="auto">
          <a:xfrm>
            <a:off x="6533959" y="1244843"/>
            <a:ext cx="246014" cy="3460614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90" y="1150944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21" y="1187657"/>
            <a:ext cx="146171" cy="1575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sp>
        <p:nvSpPr>
          <p:cNvPr id="50" name="직사각형 49"/>
          <p:cNvSpPr/>
          <p:nvPr/>
        </p:nvSpPr>
        <p:spPr>
          <a:xfrm>
            <a:off x="7130492" y="3357702"/>
            <a:ext cx="2510875" cy="10495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인쇄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판서 포함 인쇄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판서 미포함 인쇄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endParaRPr kumimoji="1"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122645" y="4311058"/>
            <a:ext cx="2510875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메모하기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endParaRPr kumimoji="1"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861" y="1321401"/>
            <a:ext cx="1713790" cy="1747559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" y="1529640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직사각형 7"/>
          <p:cNvSpPr>
            <a:spLocks noChangeArrowheads="1"/>
          </p:cNvSpPr>
          <p:nvPr/>
        </p:nvSpPr>
        <p:spPr bwMode="auto">
          <a:xfrm>
            <a:off x="209439" y="1534401"/>
            <a:ext cx="1694585" cy="328107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" y="1340768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" y="1903256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직사각형 7"/>
          <p:cNvSpPr>
            <a:spLocks noChangeArrowheads="1"/>
          </p:cNvSpPr>
          <p:nvPr/>
        </p:nvSpPr>
        <p:spPr bwMode="auto">
          <a:xfrm>
            <a:off x="208769" y="1905042"/>
            <a:ext cx="1703881" cy="338476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49" name="직사각형 7"/>
          <p:cNvSpPr>
            <a:spLocks noChangeArrowheads="1"/>
          </p:cNvSpPr>
          <p:nvPr/>
        </p:nvSpPr>
        <p:spPr bwMode="auto">
          <a:xfrm>
            <a:off x="208383" y="2290704"/>
            <a:ext cx="1704268" cy="181037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2" y="3104698"/>
            <a:ext cx="1919913" cy="140793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6" name="직선 화살표 연결선 15"/>
          <p:cNvCxnSpPr/>
          <p:nvPr/>
        </p:nvCxnSpPr>
        <p:spPr>
          <a:xfrm>
            <a:off x="1079893" y="2480368"/>
            <a:ext cx="864109" cy="88350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그림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66" y="4396298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직사각형 59"/>
          <p:cNvSpPr/>
          <p:nvPr/>
        </p:nvSpPr>
        <p:spPr>
          <a:xfrm>
            <a:off x="7151669" y="1574794"/>
            <a:ext cx="2510875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열기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공유 문서 열기 기능 </a:t>
            </a:r>
          </a:p>
        </p:txBody>
      </p:sp>
      <p:sp>
        <p:nvSpPr>
          <p:cNvPr id="65" name="직사각형 7"/>
          <p:cNvSpPr>
            <a:spLocks noChangeArrowheads="1"/>
          </p:cNvSpPr>
          <p:nvPr/>
        </p:nvSpPr>
        <p:spPr bwMode="auto">
          <a:xfrm>
            <a:off x="209439" y="1344655"/>
            <a:ext cx="1694585" cy="164053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" y="2286077"/>
            <a:ext cx="146171" cy="15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99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8.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기본 기능 메뉴 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–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보기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28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2" name="양쪽 모서리가 둥근 사각형 31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3" name="양쪽 모서리가 둥근 사각형 32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1" name="양쪽 모서리가 둥근 사각형 30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상단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보기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메뉴의 개인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화이트보드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선택합니다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열기 버튼을 클릭하여 문서를 등록하고 판서를 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4"/>
          <p:cNvGrpSpPr/>
          <p:nvPr/>
        </p:nvGrpSpPr>
        <p:grpSpPr>
          <a:xfrm>
            <a:off x="6931725" y="1171103"/>
            <a:ext cx="2560538" cy="4372445"/>
            <a:chOff x="6978574" y="1209203"/>
            <a:chExt cx="2503756" cy="4372445"/>
          </a:xfrm>
        </p:grpSpPr>
        <p:grpSp>
          <p:nvGrpSpPr>
            <p:cNvPr id="5" name="그룹 35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39" name="양쪽 모서리가 둥근 사각형 38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0" name="양쪽 모서리가 둥근 사각형 39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보기 메뉴</a:t>
                </a:r>
                <a:r>
                  <a:rPr lang="en-US" altLang="ko-KR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-</a:t>
                </a: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개인화이트보드</a:t>
                </a:r>
              </a:p>
            </p:txBody>
          </p:sp>
        </p:grpSp>
        <p:sp>
          <p:nvSpPr>
            <p:cNvPr id="38" name="양쪽 모서리가 둥근 사각형 37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41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04528" y="1468040"/>
            <a:ext cx="853468" cy="232768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5" y="1456200"/>
            <a:ext cx="5084834" cy="3867107"/>
          </a:xfrm>
          <a:prstGeom prst="rect">
            <a:avLst/>
          </a:prstGeom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850705" y="1484784"/>
            <a:ext cx="853468" cy="232768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653159" y="5090539"/>
            <a:ext cx="853468" cy="232768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573844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28800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551328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3284984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직사각형 41"/>
          <p:cNvSpPr/>
          <p:nvPr/>
        </p:nvSpPr>
        <p:spPr>
          <a:xfrm>
            <a:off x="7132168" y="1556792"/>
            <a:ext cx="2510875" cy="22267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개인 화이트보드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진행자 및 발표자 공유 문서 외 별도로 판서가 가능한 개인화이트 모드 기능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판서도구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공유 문서 판서 도구와 동일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스크톨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체크 표시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강조표시 등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자료목록에서 마우스 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우클릭으로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도 개인 화이트보드 실행 제공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5313040" y="2308080"/>
            <a:ext cx="216024" cy="2167013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cxnSp>
        <p:nvCxnSpPr>
          <p:cNvPr id="44" name="직선 화살표 연결선 43"/>
          <p:cNvCxnSpPr/>
          <p:nvPr/>
        </p:nvCxnSpPr>
        <p:spPr>
          <a:xfrm>
            <a:off x="1704173" y="1601031"/>
            <a:ext cx="584531" cy="4417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그림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56" y="2146469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8" y="5011743"/>
            <a:ext cx="146171" cy="15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2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8.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기본 기능 메뉴 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–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보기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28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2" name="양쪽 모서리가 둥근 사각형 31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3" name="양쪽 모서리가 둥근 사각형 32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1" name="양쪽 모서리가 둥근 사각형 30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상단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보기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메뉴의 개인 </a:t>
            </a:r>
            <a:r>
              <a:rPr kumimoji="1" lang="ko-KR" altLang="en-US" sz="1300" dirty="0" err="1">
                <a:solidFill>
                  <a:srgbClr val="FF0000"/>
                </a:solidFill>
                <a:latin typeface="+mn-ea"/>
              </a:rPr>
              <a:t>목록창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 보기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선택합니다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F6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단축키 또는 목록 확대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닫기 화살표 버튼을 클릭해서도 목록 확대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닫기를 사용할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4"/>
          <p:cNvGrpSpPr/>
          <p:nvPr/>
        </p:nvGrpSpPr>
        <p:grpSpPr>
          <a:xfrm>
            <a:off x="6931725" y="1171103"/>
            <a:ext cx="2560538" cy="4372445"/>
            <a:chOff x="6978574" y="1209203"/>
            <a:chExt cx="2503756" cy="4372445"/>
          </a:xfrm>
        </p:grpSpPr>
        <p:grpSp>
          <p:nvGrpSpPr>
            <p:cNvPr id="5" name="그룹 35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39" name="양쪽 모서리가 둥근 사각형 38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0" name="양쪽 모서리가 둥근 사각형 39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보기 메뉴 </a:t>
                </a:r>
                <a:r>
                  <a:rPr lang="en-US" altLang="ko-KR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-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목록창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8" name="양쪽 모서리가 둥근 사각형 37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41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28800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276872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직사각형 41"/>
          <p:cNvSpPr/>
          <p:nvPr/>
        </p:nvSpPr>
        <p:spPr>
          <a:xfrm>
            <a:off x="7132168" y="1556792"/>
            <a:ext cx="2510875" cy="24211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목록창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보기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회의실 좌측 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비디오창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참석자창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채팅창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자료목록창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열기 버튼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체크 해지 시 좌측 목록이 닫히고 본 문서 공유 화면 또는 화상회의 탭 선택 시에는 화상회의 비디오 화면으로 채워짐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※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단축키 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(F6)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좌측 축소 화살표 버튼 등을 활용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하여 목록 축소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확대 가능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3" y="1509607"/>
            <a:ext cx="1491182" cy="2024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776536" y="1950422"/>
            <a:ext cx="1152932" cy="146826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1511138"/>
            <a:ext cx="1210742" cy="2722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2069070" y="1703382"/>
            <a:ext cx="723690" cy="2530341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1527796"/>
            <a:ext cx="2274504" cy="271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626432" y="1752142"/>
            <a:ext cx="723690" cy="2530341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2718948" y="2749568"/>
            <a:ext cx="90461" cy="175376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3535971" y="2749568"/>
            <a:ext cx="90461" cy="175376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2" y="1854096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30" y="1687232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3008784" y="2573751"/>
            <a:ext cx="426246" cy="4952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07" y="2591976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2" y="3487432"/>
            <a:ext cx="146171" cy="15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201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8.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기본 기능 메뉴 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–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보기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39471" y="95831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상단 </a:t>
            </a:r>
            <a:r>
              <a:rPr kumimoji="1" lang="ko-KR" altLang="en-US" sz="1300">
                <a:solidFill>
                  <a:srgbClr val="FF0000"/>
                </a:solidFill>
                <a:latin typeface="+mn-ea"/>
              </a:rPr>
              <a:t>보기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메뉴의 </a:t>
            </a:r>
            <a:r>
              <a:rPr kumimoji="1" lang="ko-KR" altLang="en-US" sz="1300">
                <a:solidFill>
                  <a:srgbClr val="FF0000"/>
                </a:solidFill>
                <a:latin typeface="+mn-ea"/>
              </a:rPr>
              <a:t>영상회의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비디오분리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선택합니다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별도의 활성화된 비디오 창을 이동할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5"/>
          <p:cNvGrpSpPr/>
          <p:nvPr/>
        </p:nvGrpSpPr>
        <p:grpSpPr>
          <a:xfrm>
            <a:off x="6931725" y="1171103"/>
            <a:ext cx="2560538" cy="4372445"/>
            <a:chOff x="6978574" y="1209203"/>
            <a:chExt cx="2503756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0" name="양쪽 모서리가 둥근 사각형 39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1" name="양쪽 모서리가 둥근 사각형 40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보기 메뉴 </a:t>
                </a:r>
                <a:r>
                  <a:rPr lang="en-US" altLang="ko-KR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– </a:t>
                </a: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비디오 분리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4501" y="1637266"/>
              <a:ext cx="2455193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문서 공유 시 개인별로 비디오</a:t>
              </a:r>
              <a:b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화면을 분리하여 별도로 확인</a:t>
              </a:r>
              <a:b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할 수 있습니다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.</a:t>
              </a:r>
            </a:p>
          </p:txBody>
        </p:sp>
        <p:sp>
          <p:nvSpPr>
            <p:cNvPr id="39" name="양쪽 모서리가 둥근 사각형 38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42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5" y="1340321"/>
            <a:ext cx="3000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7"/>
          <p:cNvSpPr>
            <a:spLocks noChangeArrowheads="1"/>
          </p:cNvSpPr>
          <p:nvPr/>
        </p:nvSpPr>
        <p:spPr bwMode="auto">
          <a:xfrm>
            <a:off x="1196301" y="2245921"/>
            <a:ext cx="1244340" cy="21151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9F60984-85AB-4D2C-A40E-1F5EA411B27B}"/>
              </a:ext>
            </a:extLst>
          </p:cNvPr>
          <p:cNvGrpSpPr/>
          <p:nvPr/>
        </p:nvGrpSpPr>
        <p:grpSpPr>
          <a:xfrm>
            <a:off x="2288704" y="2564904"/>
            <a:ext cx="3917225" cy="2867968"/>
            <a:chOff x="2288704" y="2564904"/>
            <a:chExt cx="3917225" cy="286796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704" y="2564904"/>
              <a:ext cx="3917225" cy="286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A22613EC-E6BA-4DD8-B0EF-3F50488F6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0188" y="4085387"/>
              <a:ext cx="888654" cy="679559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69523C84-9A00-43C8-BD2E-CC582DF8A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5017" y="4085387"/>
              <a:ext cx="888654" cy="679559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E672E778-9A0A-4FF9-93EC-06781904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3671" y="4085387"/>
              <a:ext cx="888654" cy="679559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3EBF7279-1089-4F3E-AB51-F71975077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5272" y="4085387"/>
              <a:ext cx="888654" cy="679559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E8EF85F8-BFBC-4962-BEC0-D02B5208A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0188" y="4738515"/>
              <a:ext cx="888654" cy="679559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3E5C8DF3-D8EC-4E7C-AA8C-D0540139D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5017" y="4738515"/>
              <a:ext cx="888654" cy="679559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DF54CA62-752D-4A71-99B4-6A03089CE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3671" y="4738515"/>
              <a:ext cx="888654" cy="679559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42EA6D88-10A1-464C-9AB1-E02969867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5272" y="4738515"/>
              <a:ext cx="888654" cy="679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428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8.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기본 기능 메뉴 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–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보기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39471" y="95831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상단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보기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메뉴의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자료목록 분리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선택합니다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별도의 활성화된 자료목록 창을 이동할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5"/>
          <p:cNvGrpSpPr/>
          <p:nvPr/>
        </p:nvGrpSpPr>
        <p:grpSpPr>
          <a:xfrm>
            <a:off x="6931725" y="1171103"/>
            <a:ext cx="2560538" cy="4372445"/>
            <a:chOff x="6978574" y="1209203"/>
            <a:chExt cx="2503756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0" name="양쪽 모서리가 둥근 사각형 39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1" name="양쪽 모서리가 둥근 사각형 40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보기 메뉴 </a:t>
                </a:r>
                <a:r>
                  <a:rPr lang="en-US" altLang="ko-KR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– </a:t>
                </a: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자료목록 분리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4501" y="1637266"/>
              <a:ext cx="2455193" cy="5324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좌측의 자료목록 창을 분리하여  별도로 확인 할 수 있습니다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.</a:t>
              </a:r>
            </a:p>
          </p:txBody>
        </p:sp>
      </p:grpSp>
      <p:pic>
        <p:nvPicPr>
          <p:cNvPr id="42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5" y="1340321"/>
            <a:ext cx="3000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7"/>
          <p:cNvSpPr>
            <a:spLocks noChangeArrowheads="1"/>
          </p:cNvSpPr>
          <p:nvPr/>
        </p:nvSpPr>
        <p:spPr bwMode="auto">
          <a:xfrm>
            <a:off x="1185668" y="2645978"/>
            <a:ext cx="1244340" cy="21151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1298" y="1599166"/>
            <a:ext cx="3929090" cy="362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428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8.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기본 기능 메뉴 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–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보기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39471" y="95831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상단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보기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메뉴의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참석자목록 분리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선택합니다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별도의 활성화된 참석자 창을 이동할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5"/>
          <p:cNvGrpSpPr/>
          <p:nvPr/>
        </p:nvGrpSpPr>
        <p:grpSpPr>
          <a:xfrm>
            <a:off x="6931725" y="1171103"/>
            <a:ext cx="2560538" cy="4372445"/>
            <a:chOff x="6978574" y="1209203"/>
            <a:chExt cx="2503756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0" name="양쪽 모서리가 둥근 사각형 39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1" name="양쪽 모서리가 둥근 사각형 40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보기 메뉴 </a:t>
                </a:r>
                <a:r>
                  <a:rPr lang="en-US" altLang="ko-KR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– </a:t>
                </a: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참석자목록 분리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4501" y="1637266"/>
              <a:ext cx="2455193" cy="5324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좌측의 참석자목록 창을 분리하여  별도로 확인 할 수 있습니다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.</a:t>
              </a:r>
            </a:p>
          </p:txBody>
        </p:sp>
      </p:grpSp>
      <p:pic>
        <p:nvPicPr>
          <p:cNvPr id="42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5" y="1340321"/>
            <a:ext cx="3000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7"/>
          <p:cNvSpPr>
            <a:spLocks noChangeArrowheads="1"/>
          </p:cNvSpPr>
          <p:nvPr/>
        </p:nvSpPr>
        <p:spPr bwMode="auto">
          <a:xfrm>
            <a:off x="1185668" y="2857590"/>
            <a:ext cx="1244340" cy="21151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36" y="1680414"/>
            <a:ext cx="3730261" cy="339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428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8.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기본 기능 메뉴 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–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보기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39471" y="95831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상단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보기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메뉴의 </a:t>
            </a:r>
            <a:r>
              <a:rPr kumimoji="1" lang="ko-KR" altLang="en-US" sz="1300" dirty="0" err="1">
                <a:solidFill>
                  <a:srgbClr val="FF0000"/>
                </a:solidFill>
                <a:latin typeface="+mn-ea"/>
              </a:rPr>
              <a:t>채팅창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 분리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선택합니다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별도의 활성화된 채팅창창을 이동할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5"/>
          <p:cNvGrpSpPr/>
          <p:nvPr/>
        </p:nvGrpSpPr>
        <p:grpSpPr>
          <a:xfrm>
            <a:off x="6931725" y="1171103"/>
            <a:ext cx="2560538" cy="4372445"/>
            <a:chOff x="6978574" y="1209203"/>
            <a:chExt cx="2503756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0" name="양쪽 모서리가 둥근 사각형 39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1" name="양쪽 모서리가 둥근 사각형 40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보기 메뉴 </a:t>
                </a:r>
                <a:r>
                  <a:rPr lang="en-US" altLang="ko-KR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–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채팅창</a:t>
                </a: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분리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4501" y="1637266"/>
              <a:ext cx="2455193" cy="5324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좌측의 </a:t>
              </a:r>
              <a:r>
                <a:rPr kumimoji="1"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채팅창을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분리하여  별도로 확인 할 수 있습니다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.</a:t>
              </a:r>
            </a:p>
          </p:txBody>
        </p:sp>
      </p:grpSp>
      <p:pic>
        <p:nvPicPr>
          <p:cNvPr id="42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5" y="1340321"/>
            <a:ext cx="3000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7"/>
          <p:cNvSpPr>
            <a:spLocks noChangeArrowheads="1"/>
          </p:cNvSpPr>
          <p:nvPr/>
        </p:nvSpPr>
        <p:spPr bwMode="auto">
          <a:xfrm>
            <a:off x="1185668" y="3063973"/>
            <a:ext cx="1244340" cy="21151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36" y="1599166"/>
            <a:ext cx="3487005" cy="368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428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8.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기본 기능 메뉴 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–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보기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(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계속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)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39471" y="95831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영상회의 창을 작게 변경 후 상단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보기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메뉴의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화면 위치 초기화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선택합니다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영상회의 창이 화면 전체 크기로 변경 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5"/>
          <p:cNvGrpSpPr/>
          <p:nvPr/>
        </p:nvGrpSpPr>
        <p:grpSpPr>
          <a:xfrm>
            <a:off x="6931725" y="1171103"/>
            <a:ext cx="2560538" cy="4372445"/>
            <a:chOff x="6978574" y="1209203"/>
            <a:chExt cx="2503756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0" name="양쪽 모서리가 둥근 사각형 39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1" name="양쪽 모서리가 둥근 사각형 40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보기 메뉴 </a:t>
                </a:r>
                <a:r>
                  <a:rPr lang="en-US" altLang="ko-KR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– </a:t>
                </a: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화면 위치 초기화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4501" y="1637266"/>
              <a:ext cx="2455193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영상회의실 창의 위치를 </a:t>
              </a:r>
              <a:r>
                <a:rPr kumimoji="1"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주모니터로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이동과 동시에 전체크기로 변경이 됩니다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.</a:t>
              </a:r>
            </a:p>
          </p:txBody>
        </p:sp>
      </p:grpSp>
      <p:pic>
        <p:nvPicPr>
          <p:cNvPr id="42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5" y="1340321"/>
            <a:ext cx="3000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7"/>
          <p:cNvSpPr>
            <a:spLocks noChangeArrowheads="1"/>
          </p:cNvSpPr>
          <p:nvPr/>
        </p:nvSpPr>
        <p:spPr bwMode="auto">
          <a:xfrm>
            <a:off x="1185668" y="3278287"/>
            <a:ext cx="1244340" cy="21151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7050" y="1384404"/>
            <a:ext cx="3264609" cy="193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4078" y="3489805"/>
            <a:ext cx="3227581" cy="181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톱니 모양의 오른쪽 화살표 21"/>
          <p:cNvSpPr/>
          <p:nvPr/>
        </p:nvSpPr>
        <p:spPr>
          <a:xfrm rot="5400000" flipV="1">
            <a:off x="4577162" y="3267177"/>
            <a:ext cx="685947" cy="44525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42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7"/>
            <a:stretch>
              <a:fillRect/>
            </a:stretch>
          </p:blipFill>
          <p:spPr>
            <a:xfrm>
              <a:off x="4993343" y="0"/>
              <a:ext cx="4912657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4993343" y="2036589"/>
              <a:ext cx="4911866" cy="972662"/>
            </a:xfrm>
            <a:prstGeom prst="rect">
              <a:avLst/>
            </a:prstGeom>
            <a:solidFill>
              <a:srgbClr val="002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745"/>
              <a:endParaRPr lang="en-US" altLang="ko-KR" sz="2100" dirty="0">
                <a:solidFill>
                  <a:prstClr val="white"/>
                </a:solidFill>
                <a:latin typeface="+mj-ea"/>
                <a:ea typeface="+mj-ea"/>
              </a:endParaRPr>
            </a:p>
            <a:p>
              <a:pPr algn="ctr" defTabSz="1067745"/>
              <a:endParaRPr lang="ko-KR" altLang="en-US" sz="21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0"/>
              <a:ext cx="4993343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162053" y="2120993"/>
            <a:ext cx="5743156" cy="803853"/>
            <a:chOff x="4592960" y="930660"/>
            <a:chExt cx="5384209" cy="803853"/>
          </a:xfrm>
        </p:grpSpPr>
        <p:pic>
          <p:nvPicPr>
            <p:cNvPr id="13" name="Picture 3" descr="\\Design\002_제안part\100_진행프로젝트\06.10_LH택지정보시스템\셜명회\psd\qhf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960" y="930660"/>
              <a:ext cx="806738" cy="80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476695" y="1108749"/>
              <a:ext cx="450047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 contourW="19050">
                <a:bevelT w="1270"/>
                <a:bevelB w="0" h="0"/>
                <a:extrusionClr>
                  <a:srgbClr val="006600"/>
                </a:extrusionClr>
                <a:contourClr>
                  <a:schemeClr val="tx2">
                    <a:lumMod val="50000"/>
                  </a:schemeClr>
                </a:contourClr>
              </a:sp3d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인터넷 </a:t>
              </a:r>
              <a:r>
                <a:rPr lang="en-US" altLang="ko-KR" sz="24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PC</a:t>
              </a:r>
              <a:r>
                <a:rPr lang="ko-KR" altLang="en-US" sz="240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영상회의 설치</a:t>
              </a:r>
              <a:endParaRPr lang="ko-KR" altLang="en-US" sz="2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4438" y="1055588"/>
              <a:ext cx="683782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 contourW="6350">
                <a:bevelT w="1270"/>
                <a:bevelB w="0" h="0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212825" indent="-212825" algn="ctr" latinLnBrk="0">
                <a:spcBef>
                  <a:spcPct val="10000"/>
                </a:spcBef>
                <a:buClr>
                  <a:schemeClr val="bg1"/>
                </a:buClr>
                <a:buSzPct val="90000"/>
                <a:defRPr/>
              </a:pPr>
              <a:r>
                <a:rPr lang="en-US" altLang="ko-KR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Ⅰ</a:t>
              </a:r>
            </a:p>
          </p:txBody>
        </p:sp>
      </p:grpSp>
      <p:pic>
        <p:nvPicPr>
          <p:cNvPr id="21" name="Picture 2" descr="C:\Users\Lucoms\Desktop\1. 본부(PNG)\1. 국문\행정안전부_국_좌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639" y="6021288"/>
            <a:ext cx="1939873" cy="550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628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8.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기본 기능 메뉴 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–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보기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39471" y="95831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상단 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보기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메뉴의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전체화면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을 선택합니다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영상회의 창이 전체화면으로 변경 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35"/>
          <p:cNvGrpSpPr/>
          <p:nvPr/>
        </p:nvGrpSpPr>
        <p:grpSpPr>
          <a:xfrm>
            <a:off x="6931725" y="1171103"/>
            <a:ext cx="2560538" cy="4372445"/>
            <a:chOff x="6978574" y="1209203"/>
            <a:chExt cx="2503756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0" name="양쪽 모서리가 둥근 사각형 39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1" name="양쪽 모서리가 둥근 사각형 40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보기 메뉴 </a:t>
                </a:r>
                <a:r>
                  <a:rPr lang="en-US" altLang="ko-KR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– </a:t>
                </a: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전체화면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4501" y="1637266"/>
              <a:ext cx="2455193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전상단의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메뉴와 좌측 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Tool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창이 숨겨지면서 비디오 화면만 전체화면에 보이게 됩니다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.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42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5" y="1340321"/>
            <a:ext cx="3000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7"/>
          <p:cNvSpPr>
            <a:spLocks noChangeArrowheads="1"/>
          </p:cNvSpPr>
          <p:nvPr/>
        </p:nvSpPr>
        <p:spPr bwMode="auto">
          <a:xfrm>
            <a:off x="943919" y="3726256"/>
            <a:ext cx="1244340" cy="21151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7055" y="1445132"/>
            <a:ext cx="3227581" cy="181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131" y="3425765"/>
            <a:ext cx="3013267" cy="18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톱니 모양의 오른쪽 화살표 21"/>
          <p:cNvSpPr/>
          <p:nvPr/>
        </p:nvSpPr>
        <p:spPr>
          <a:xfrm rot="5400000" flipV="1">
            <a:off x="4577162" y="3267177"/>
            <a:ext cx="685947" cy="44525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428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45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9" name="양쪽 모서리가 둥근 사각형 48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8" name="양쪽 모서리가 둥근 사각형 47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1857673" y="5572306"/>
            <a:ext cx="7689552" cy="8463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000" dirty="0">
                <a:solidFill>
                  <a:srgbClr val="FF0000"/>
                </a:solidFill>
                <a:latin typeface="+mn-ea"/>
              </a:rPr>
              <a:t>도구 </a:t>
            </a: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버튼을 클릭하여 </a:t>
            </a:r>
            <a:r>
              <a:rPr kumimoji="1" lang="ko-KR" altLang="en-US" sz="1000" dirty="0">
                <a:solidFill>
                  <a:srgbClr val="FF0000"/>
                </a:solidFill>
                <a:latin typeface="+mn-ea"/>
              </a:rPr>
              <a:t>환경설정</a:t>
            </a: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창을 실행합니다</a:t>
            </a:r>
            <a:r>
              <a:rPr kumimoji="1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.(</a:t>
            </a: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단축키 </a:t>
            </a:r>
            <a:r>
              <a:rPr kumimoji="1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F11)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000" dirty="0">
                <a:solidFill>
                  <a:srgbClr val="FF0000"/>
                </a:solidFill>
                <a:latin typeface="+mn-ea"/>
              </a:rPr>
              <a:t>오디오</a:t>
            </a: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설정 메뉴에서 연결한 오디오 장치를 선택합니다</a:t>
            </a:r>
            <a:r>
              <a:rPr kumimoji="1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000" dirty="0">
                <a:solidFill>
                  <a:srgbClr val="FF0000"/>
                </a:solidFill>
                <a:latin typeface="+mn-ea"/>
              </a:rPr>
              <a:t>비디오</a:t>
            </a: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설정 메뉴에서 연결한 비디오 장치를 선택합니다</a:t>
            </a:r>
            <a:r>
              <a:rPr kumimoji="1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캠 없음과 캠 정지시의 노출 이미지를 선택합니다</a:t>
            </a:r>
            <a:r>
              <a:rPr kumimoji="1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51"/>
          <p:cNvGrpSpPr/>
          <p:nvPr/>
        </p:nvGrpSpPr>
        <p:grpSpPr>
          <a:xfrm>
            <a:off x="6931728" y="1171103"/>
            <a:ext cx="2711315" cy="4372445"/>
            <a:chOff x="6978574" y="1209203"/>
            <a:chExt cx="2651188" cy="4372445"/>
          </a:xfrm>
        </p:grpSpPr>
        <p:grpSp>
          <p:nvGrpSpPr>
            <p:cNvPr id="5" name="그룹 5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7" name="양쪽 모서리가 둥근 사각형 56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8" name="양쪽 모서리가 둥근 사각형 57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환경설정</a:t>
                </a: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7174569" y="1637266"/>
              <a:ext cx="2455193" cy="8038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오디오 설정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스피커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/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마이크 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선택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증폭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등 설정</a:t>
              </a: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6" name="양쪽 모서리가 둥근 사각형 55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9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직사각형 33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9.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진행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-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환경설정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68182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703719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직사각형 34"/>
          <p:cNvSpPr/>
          <p:nvPr/>
        </p:nvSpPr>
        <p:spPr>
          <a:xfrm>
            <a:off x="7130174" y="2636912"/>
            <a:ext cx="2510875" cy="8038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비디오 설정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카메라 설정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캠 없음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정지 이미지 선택</a:t>
            </a:r>
            <a:endParaRPr kumimoji="1"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464" y="1305945"/>
            <a:ext cx="6684811" cy="404538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7961" y="1472388"/>
            <a:ext cx="1435795" cy="2228163"/>
          </a:xfrm>
          <a:prstGeom prst="rect">
            <a:avLst/>
          </a:prstGeom>
        </p:spPr>
      </p:pic>
      <p:sp>
        <p:nvSpPr>
          <p:cNvPr id="27" name="직사각형 7"/>
          <p:cNvSpPr>
            <a:spLocks noChangeArrowheads="1"/>
          </p:cNvSpPr>
          <p:nvPr/>
        </p:nvSpPr>
        <p:spPr bwMode="auto">
          <a:xfrm>
            <a:off x="1017956" y="1481103"/>
            <a:ext cx="1435800" cy="145353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6616" y="2476774"/>
            <a:ext cx="2441387" cy="239238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7133" y="2386534"/>
            <a:ext cx="2527503" cy="23757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74" y="2684215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28" y="2549453"/>
            <a:ext cx="146171" cy="1575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직선 화살표 연결선 15"/>
          <p:cNvCxnSpPr>
            <a:endCxn id="13" idx="0"/>
          </p:cNvCxnSpPr>
          <p:nvPr/>
        </p:nvCxnSpPr>
        <p:spPr>
          <a:xfrm>
            <a:off x="1640632" y="1626456"/>
            <a:ext cx="1076678" cy="85031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endCxn id="14" idx="0"/>
          </p:cNvCxnSpPr>
          <p:nvPr/>
        </p:nvCxnSpPr>
        <p:spPr>
          <a:xfrm>
            <a:off x="2069756" y="1120886"/>
            <a:ext cx="3191129" cy="126564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7"/>
          <p:cNvSpPr>
            <a:spLocks noChangeArrowheads="1"/>
          </p:cNvSpPr>
          <p:nvPr/>
        </p:nvSpPr>
        <p:spPr bwMode="auto">
          <a:xfrm>
            <a:off x="4119928" y="3972693"/>
            <a:ext cx="2318592" cy="570957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41" name="직사각형 7"/>
          <p:cNvSpPr>
            <a:spLocks noChangeArrowheads="1"/>
          </p:cNvSpPr>
          <p:nvPr/>
        </p:nvSpPr>
        <p:spPr bwMode="auto">
          <a:xfrm>
            <a:off x="994447" y="1311727"/>
            <a:ext cx="351818" cy="145353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9648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45"/>
          <p:cNvGrpSpPr/>
          <p:nvPr/>
        </p:nvGrpSpPr>
        <p:grpSpPr>
          <a:xfrm>
            <a:off x="328614" y="5572306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9" name="양쪽 모서리가 둥근 사각형 48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8" name="양쪽 모서리가 둥근 사각형 47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1857673" y="5572306"/>
            <a:ext cx="7689552" cy="4565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000" dirty="0">
                <a:solidFill>
                  <a:srgbClr val="FF0000"/>
                </a:solidFill>
                <a:latin typeface="+mn-ea"/>
              </a:rPr>
              <a:t>도구 </a:t>
            </a: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버튼을 클릭하여 </a:t>
            </a:r>
            <a:r>
              <a:rPr kumimoji="1" lang="ko-KR" altLang="en-US" sz="1000" dirty="0">
                <a:solidFill>
                  <a:srgbClr val="FF0000"/>
                </a:solidFill>
                <a:latin typeface="+mn-ea"/>
              </a:rPr>
              <a:t>오디오</a:t>
            </a:r>
            <a:r>
              <a:rPr kumimoji="1" lang="en-US" altLang="ko-KR" sz="1000" dirty="0">
                <a:solidFill>
                  <a:srgbClr val="FF0000"/>
                </a:solidFill>
                <a:latin typeface="+mn-ea"/>
              </a:rPr>
              <a:t>/</a:t>
            </a:r>
            <a:r>
              <a:rPr kumimoji="1" lang="ko-KR" altLang="en-US" sz="1000" dirty="0">
                <a:solidFill>
                  <a:srgbClr val="FF0000"/>
                </a:solidFill>
                <a:latin typeface="+mn-ea"/>
              </a:rPr>
              <a:t>비디오 설정 마법사</a:t>
            </a: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실행합니다</a:t>
            </a:r>
            <a:r>
              <a:rPr kumimoji="1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실행된 마법사의 안내 문구를 확인하며</a:t>
            </a:r>
            <a:r>
              <a:rPr kumimoji="1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장치 설정</a:t>
            </a:r>
            <a:r>
              <a:rPr kumimoji="1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동작 테스트를 진행 합니다</a:t>
            </a:r>
            <a:endParaRPr kumimoji="1"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" name="그룹 51"/>
          <p:cNvGrpSpPr/>
          <p:nvPr/>
        </p:nvGrpSpPr>
        <p:grpSpPr>
          <a:xfrm>
            <a:off x="6931727" y="1171103"/>
            <a:ext cx="2560539" cy="4372445"/>
            <a:chOff x="6978574" y="1209203"/>
            <a:chExt cx="2503756" cy="4372445"/>
          </a:xfrm>
        </p:grpSpPr>
        <p:grpSp>
          <p:nvGrpSpPr>
            <p:cNvPr id="5" name="그룹 5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7" name="양쪽 모서리가 둥근 사각형 56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8" name="양쪽 모서리가 둥근 사각형 57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오디오</a:t>
                </a:r>
                <a:r>
                  <a:rPr lang="en-US" altLang="ko-KR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/</a:t>
                </a: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비디오 설정 마법사</a:t>
                </a:r>
              </a:p>
            </p:txBody>
          </p:sp>
        </p:grpSp>
        <p:sp>
          <p:nvSpPr>
            <p:cNvPr id="56" name="양쪽 모서리가 둥근 사각형 55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9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직사각형 33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9.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진행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-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오디오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/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비디오 설정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464" y="1305945"/>
            <a:ext cx="6684811" cy="404538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7961" y="1472388"/>
            <a:ext cx="1435795" cy="2228163"/>
          </a:xfrm>
          <a:prstGeom prst="rect">
            <a:avLst/>
          </a:prstGeom>
        </p:spPr>
      </p:pic>
      <p:sp>
        <p:nvSpPr>
          <p:cNvPr id="27" name="직사각형 7"/>
          <p:cNvSpPr>
            <a:spLocks noChangeArrowheads="1"/>
          </p:cNvSpPr>
          <p:nvPr/>
        </p:nvSpPr>
        <p:spPr bwMode="auto">
          <a:xfrm>
            <a:off x="1017956" y="1587654"/>
            <a:ext cx="1435800" cy="145353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41" name="직사각형 7"/>
          <p:cNvSpPr>
            <a:spLocks noChangeArrowheads="1"/>
          </p:cNvSpPr>
          <p:nvPr/>
        </p:nvSpPr>
        <p:spPr bwMode="auto">
          <a:xfrm>
            <a:off x="994447" y="1311727"/>
            <a:ext cx="351818" cy="145353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948013" y="1599166"/>
            <a:ext cx="2510874" cy="7525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회의 입장 후에도 장치 설정 및 동작이 정확히 되는지 확인 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20" y="2187963"/>
            <a:ext cx="1755147" cy="19139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33" name="직선 화살표 연결선 32"/>
          <p:cNvCxnSpPr>
            <a:stCxn id="27" idx="2"/>
            <a:endCxn id="6146" idx="0"/>
          </p:cNvCxnSpPr>
          <p:nvPr/>
        </p:nvCxnSpPr>
        <p:spPr>
          <a:xfrm flipH="1">
            <a:off x="1544294" y="1733007"/>
            <a:ext cx="191562" cy="4549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4042" y="2943775"/>
            <a:ext cx="1772657" cy="19139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2802" y="2207284"/>
            <a:ext cx="1729654" cy="18833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0124" y="3000372"/>
            <a:ext cx="1748508" cy="1883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964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45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9" name="양쪽 모서리가 둥근 사각형 48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8" name="양쪽 모서리가 둥근 사각형 47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1857673" y="5589240"/>
            <a:ext cx="7689552" cy="7530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진행자는</a:t>
            </a:r>
            <a:r>
              <a:rPr kumimoji="1" lang="ko-KR" altLang="en-US" sz="1200" dirty="0">
                <a:solidFill>
                  <a:srgbClr val="FF0000"/>
                </a:solidFill>
                <a:latin typeface="+mn-ea"/>
              </a:rPr>
              <a:t> 도구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버튼을 클릭하여 </a:t>
            </a:r>
            <a:r>
              <a:rPr kumimoji="1" lang="ko-KR" altLang="en-US" sz="1200" dirty="0">
                <a:solidFill>
                  <a:srgbClr val="FF0000"/>
                </a:solidFill>
                <a:latin typeface="+mn-ea"/>
              </a:rPr>
              <a:t>회의실 설정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을 실행합니다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.(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단축키 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F12)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기본 설정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비디오 설정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참석자권한 설정 등에서 필요한 설정을 진행합니다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ex) 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회의실명 변경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발표자 위치 변경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참석자 채팅 권한 설정 등</a:t>
            </a:r>
            <a:endParaRPr kumimoji="1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" name="그룹 51"/>
          <p:cNvGrpSpPr/>
          <p:nvPr/>
        </p:nvGrpSpPr>
        <p:grpSpPr>
          <a:xfrm>
            <a:off x="6931728" y="1171103"/>
            <a:ext cx="2711315" cy="4372445"/>
            <a:chOff x="6978574" y="1209203"/>
            <a:chExt cx="2651188" cy="4372445"/>
          </a:xfrm>
        </p:grpSpPr>
        <p:grpSp>
          <p:nvGrpSpPr>
            <p:cNvPr id="5" name="그룹 5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7" name="양쪽 모서리가 둥근 사각형 56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8" name="양쪽 모서리가 둥근 사각형 57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회의실 설정</a:t>
                </a: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7174569" y="1637266"/>
              <a:ext cx="2455193" cy="10495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회의실 설정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기본 설정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비디오 설정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참석자권한 설정</a:t>
              </a:r>
            </a:p>
          </p:txBody>
        </p:sp>
        <p:sp>
          <p:nvSpPr>
            <p:cNvPr id="56" name="양쪽 모서리가 둥근 사각형 55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9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직사각형 33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9.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진행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-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회의실 설정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514" y="1392714"/>
            <a:ext cx="6318212" cy="390849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0592" y="1540615"/>
            <a:ext cx="1435795" cy="2228163"/>
          </a:xfrm>
          <a:prstGeom prst="rect">
            <a:avLst/>
          </a:prstGeom>
        </p:spPr>
      </p:pic>
      <p:sp>
        <p:nvSpPr>
          <p:cNvPr id="25" name="직사각형 7"/>
          <p:cNvSpPr>
            <a:spLocks noChangeArrowheads="1"/>
          </p:cNvSpPr>
          <p:nvPr/>
        </p:nvSpPr>
        <p:spPr bwMode="auto">
          <a:xfrm>
            <a:off x="1280592" y="2234538"/>
            <a:ext cx="1435795" cy="160949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6959" y="2000149"/>
            <a:ext cx="2548309" cy="3129502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8" name="직선 화살표 연결선 7"/>
          <p:cNvCxnSpPr>
            <a:stCxn id="25" idx="3"/>
          </p:cNvCxnSpPr>
          <p:nvPr/>
        </p:nvCxnSpPr>
        <p:spPr>
          <a:xfrm>
            <a:off x="2716387" y="2315013"/>
            <a:ext cx="881228" cy="12817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7"/>
          <p:cNvSpPr>
            <a:spLocks noChangeArrowheads="1"/>
          </p:cNvSpPr>
          <p:nvPr/>
        </p:nvSpPr>
        <p:spPr bwMode="auto">
          <a:xfrm>
            <a:off x="1273665" y="1396259"/>
            <a:ext cx="320360" cy="131537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0508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45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9" name="양쪽 모서리가 둥근 사각형 48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8" name="양쪽 모서리가 둥근 사각형 47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1857673" y="5589240"/>
            <a:ext cx="7689552" cy="7530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진행자 및 부진행자는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참석자 리스트 내 </a:t>
            </a:r>
            <a:r>
              <a:rPr kumimoji="1" lang="ko-KR" altLang="en-US" sz="1200" dirty="0">
                <a:solidFill>
                  <a:srgbClr val="FF0000"/>
                </a:solidFill>
                <a:latin typeface="+mn-ea"/>
              </a:rPr>
              <a:t>참석자의 이름을 마우스 </a:t>
            </a:r>
            <a:r>
              <a:rPr kumimoji="1" lang="ko-KR" altLang="en-US" sz="1200" dirty="0" err="1">
                <a:solidFill>
                  <a:srgbClr val="FF0000"/>
                </a:solidFill>
                <a:latin typeface="+mn-ea"/>
              </a:rPr>
              <a:t>우클릭</a:t>
            </a:r>
            <a:r>
              <a:rPr kumimoji="1"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하여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각종 권한을 설정할 수 있습니다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발표자 권한을 부여할 경우 사용자의 마이크가 </a:t>
            </a:r>
            <a:r>
              <a:rPr kumimoji="1" lang="en-US" altLang="ko-KR" sz="1200" b="1" dirty="0">
                <a:solidFill>
                  <a:srgbClr val="FF0000"/>
                </a:solidFill>
                <a:latin typeface="+mn-ea"/>
              </a:rPr>
              <a:t>On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상태로 전환됩니다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음성 권한 부여시 마이크가 </a:t>
            </a:r>
            <a:r>
              <a:rPr kumimoji="1" lang="en-US" altLang="ko-KR" sz="1200" dirty="0">
                <a:solidFill>
                  <a:srgbClr val="FF0000"/>
                </a:solidFill>
                <a:latin typeface="+mn-ea"/>
              </a:rPr>
              <a:t>Off -&gt; On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상태로 변경됩니다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kumimoji="1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" name="그룹 51"/>
          <p:cNvGrpSpPr/>
          <p:nvPr/>
        </p:nvGrpSpPr>
        <p:grpSpPr>
          <a:xfrm>
            <a:off x="6931728" y="1171103"/>
            <a:ext cx="2711315" cy="4372445"/>
            <a:chOff x="6978574" y="1209203"/>
            <a:chExt cx="2651188" cy="4372445"/>
          </a:xfrm>
        </p:grpSpPr>
        <p:grpSp>
          <p:nvGrpSpPr>
            <p:cNvPr id="5" name="그룹 5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7" name="양쪽 모서리가 둥근 사각형 56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8" name="양쪽 모서리가 둥근 사각형 57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사용자 권한 부여</a:t>
                </a: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7174569" y="1637266"/>
              <a:ext cx="2455193" cy="15409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참석자 진행 권한 부여 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진행자 권한 부여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부진행자 권한 부여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발표자 권한 부여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  (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문서 권한 자동 부여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6" name="양쪽 모서리가 둥근 사각형 55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9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68182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3068960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직사각형 33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9.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진행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-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권한 부여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410946"/>
            <a:ext cx="5832648" cy="3881951"/>
          </a:xfrm>
          <a:prstGeom prst="rect">
            <a:avLst/>
          </a:prstGeom>
        </p:spPr>
      </p:pic>
      <p:sp>
        <p:nvSpPr>
          <p:cNvPr id="24" name="직사각형 7"/>
          <p:cNvSpPr>
            <a:spLocks noChangeArrowheads="1"/>
          </p:cNvSpPr>
          <p:nvPr/>
        </p:nvSpPr>
        <p:spPr bwMode="auto">
          <a:xfrm>
            <a:off x="1401167" y="2259939"/>
            <a:ext cx="1544075" cy="405588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2211591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6" y="2845010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7"/>
          <p:cNvSpPr>
            <a:spLocks noChangeArrowheads="1"/>
          </p:cNvSpPr>
          <p:nvPr/>
        </p:nvSpPr>
        <p:spPr bwMode="auto">
          <a:xfrm>
            <a:off x="1401167" y="2715268"/>
            <a:ext cx="1544075" cy="857748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131112" y="2993586"/>
            <a:ext cx="2510875" cy="15409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참석자 기능 권한 부여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음성 권한 부여 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문서 권한 부여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채팅 권한 부여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화면공유 권한 부여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동영상공유 권한 부여</a:t>
            </a:r>
          </a:p>
        </p:txBody>
      </p:sp>
    </p:spTree>
    <p:extLst>
      <p:ext uri="{BB962C8B-B14F-4D97-AF65-F5344CB8AC3E}">
        <p14:creationId xmlns:p14="http://schemas.microsoft.com/office/powerpoint/2010/main" val="1347180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45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9" name="양쪽 모서리가 둥근 사각형 48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8" name="양쪽 모서리가 둥근 사각형 47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1857673" y="5589240"/>
            <a:ext cx="7689552" cy="7530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rgbClr val="FF0000"/>
                </a:solidFill>
                <a:latin typeface="+mn-ea"/>
              </a:rPr>
              <a:t>원격 오디오</a:t>
            </a:r>
            <a:r>
              <a:rPr kumimoji="1" lang="en-US" altLang="ko-KR" sz="1200" dirty="0">
                <a:solidFill>
                  <a:srgbClr val="FF0000"/>
                </a:solidFill>
                <a:latin typeface="+mn-ea"/>
              </a:rPr>
              <a:t>/</a:t>
            </a:r>
            <a:r>
              <a:rPr kumimoji="1" lang="ko-KR" altLang="en-US" sz="1200">
                <a:solidFill>
                  <a:srgbClr val="FF0000"/>
                </a:solidFill>
                <a:latin typeface="+mn-ea"/>
              </a:rPr>
              <a:t>비디오 제어 기능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으로 참석자의 오디오 설정을 체크할 수 있습니다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rgbClr val="FF0000"/>
                </a:solidFill>
                <a:latin typeface="+mn-ea"/>
              </a:rPr>
              <a:t>별명 설정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을 클릭하여 참석자의 별명을 설정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변경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할 수 있습니다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rgbClr val="FF0000"/>
                </a:solidFill>
                <a:latin typeface="+mn-ea"/>
              </a:rPr>
              <a:t>원격제어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클릭하여 사용자 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PC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원격으로 제어할 수 있습니다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.(</a:t>
            </a:r>
            <a:r>
              <a:rPr kumimoji="1" lang="ko-KR" altLang="en-US" sz="1200">
                <a:solidFill>
                  <a:srgbClr val="FF0000"/>
                </a:solidFill>
                <a:latin typeface="+mn-ea"/>
              </a:rPr>
              <a:t>사용자의 동의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 있어야 합니다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.)</a:t>
            </a:r>
          </a:p>
        </p:txBody>
      </p:sp>
      <p:grpSp>
        <p:nvGrpSpPr>
          <p:cNvPr id="4" name="그룹 51"/>
          <p:cNvGrpSpPr/>
          <p:nvPr/>
        </p:nvGrpSpPr>
        <p:grpSpPr>
          <a:xfrm>
            <a:off x="6931728" y="1171103"/>
            <a:ext cx="2711315" cy="4372445"/>
            <a:chOff x="6978574" y="1209203"/>
            <a:chExt cx="2651188" cy="4372445"/>
          </a:xfrm>
        </p:grpSpPr>
        <p:grpSp>
          <p:nvGrpSpPr>
            <p:cNvPr id="5" name="그룹 5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7" name="양쪽 모서리가 둥근 사각형 56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8" name="양쪽 모서리가 둥근 사각형 57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원격설정</a:t>
                </a: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7174569" y="1637266"/>
              <a:ext cx="2455193" cy="10495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참석자 기능 원격 설정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원격 오디오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/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비디오 제어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285750" indent="-285750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Tx/>
                <a:buChar char="-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별명 설정</a:t>
              </a:r>
              <a:endPara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6" name="양쪽 모서리가 둥근 사각형 55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9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직사각형 33"/>
          <p:cNvSpPr/>
          <p:nvPr/>
        </p:nvSpPr>
        <p:spPr>
          <a:xfrm>
            <a:off x="284597" y="476672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9.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영상회의 진행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-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  <a:cs typeface="+mj-cs"/>
              </a:rPr>
              <a:t>원격설정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410946"/>
            <a:ext cx="5832648" cy="3881951"/>
          </a:xfrm>
          <a:prstGeom prst="rect">
            <a:avLst/>
          </a:prstGeom>
        </p:spPr>
      </p:pic>
      <p:sp>
        <p:nvSpPr>
          <p:cNvPr id="27" name="직사각형 7"/>
          <p:cNvSpPr>
            <a:spLocks noChangeArrowheads="1"/>
          </p:cNvSpPr>
          <p:nvPr/>
        </p:nvSpPr>
        <p:spPr bwMode="auto">
          <a:xfrm>
            <a:off x="1392670" y="3717032"/>
            <a:ext cx="1524702" cy="288032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0832" y="4089937"/>
            <a:ext cx="2050536" cy="1231771"/>
          </a:xfrm>
          <a:prstGeom prst="rect">
            <a:avLst/>
          </a:prstGeom>
          <a:ln>
            <a:solidFill>
              <a:srgbClr val="00A0B8"/>
            </a:solidFill>
          </a:ln>
        </p:spPr>
      </p:pic>
      <p:sp>
        <p:nvSpPr>
          <p:cNvPr id="28" name="직사각형 7"/>
          <p:cNvSpPr>
            <a:spLocks noChangeArrowheads="1"/>
          </p:cNvSpPr>
          <p:nvPr/>
        </p:nvSpPr>
        <p:spPr bwMode="auto">
          <a:xfrm>
            <a:off x="1392670" y="4140861"/>
            <a:ext cx="1524702" cy="160546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8" name="줄무늬가 있는 오른쪽 화살표 7"/>
          <p:cNvSpPr/>
          <p:nvPr/>
        </p:nvSpPr>
        <p:spPr>
          <a:xfrm>
            <a:off x="2995342" y="4107149"/>
            <a:ext cx="404869" cy="232554"/>
          </a:xfrm>
          <a:prstGeom prst="stripedRight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68182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703719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1" y="3638236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0" y="4077072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직사각형 34"/>
          <p:cNvSpPr/>
          <p:nvPr/>
        </p:nvSpPr>
        <p:spPr>
          <a:xfrm>
            <a:off x="7130174" y="2636912"/>
            <a:ext cx="2510875" cy="548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참석자 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PC 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원격제어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 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원격제어</a:t>
            </a:r>
            <a:endParaRPr kumimoji="1"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6373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10.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공유기능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-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문서공유</a:t>
            </a:r>
          </a:p>
        </p:txBody>
      </p:sp>
      <p:grpSp>
        <p:nvGrpSpPr>
          <p:cNvPr id="4" name="그룹 51"/>
          <p:cNvGrpSpPr/>
          <p:nvPr/>
        </p:nvGrpSpPr>
        <p:grpSpPr>
          <a:xfrm>
            <a:off x="6931728" y="1171103"/>
            <a:ext cx="2711315" cy="4372445"/>
            <a:chOff x="6978574" y="1209203"/>
            <a:chExt cx="2651188" cy="4372445"/>
          </a:xfrm>
        </p:grpSpPr>
        <p:grpSp>
          <p:nvGrpSpPr>
            <p:cNvPr id="5" name="그룹 5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6" name="양쪽 모서리가 둥근 사각형 55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7" name="양쪽 모서리가 둥근 사각형 56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문서공유</a:t>
                </a: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7174569" y="1637266"/>
              <a:ext cx="2455193" cy="12856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문서공유 모드 변경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공유 문서 등록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 표시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공유문서 표시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판서 도구</a:t>
              </a:r>
            </a:p>
          </p:txBody>
        </p:sp>
        <p:sp>
          <p:nvSpPr>
            <p:cNvPr id="55" name="양쪽 모서리가 둥근 사각형 54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8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68182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912951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157720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402489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77" y="2647259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651" y="1363701"/>
            <a:ext cx="6361323" cy="413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직사각형 7"/>
          <p:cNvSpPr>
            <a:spLocks noChangeArrowheads="1"/>
          </p:cNvSpPr>
          <p:nvPr/>
        </p:nvSpPr>
        <p:spPr bwMode="auto">
          <a:xfrm>
            <a:off x="1534507" y="1707655"/>
            <a:ext cx="5002669" cy="3737569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7" name="직사각형 7"/>
          <p:cNvSpPr>
            <a:spLocks noChangeArrowheads="1"/>
          </p:cNvSpPr>
          <p:nvPr/>
        </p:nvSpPr>
        <p:spPr bwMode="auto">
          <a:xfrm>
            <a:off x="418650" y="1679311"/>
            <a:ext cx="1115855" cy="1463888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8" name="직사각형 7"/>
          <p:cNvSpPr>
            <a:spLocks noChangeArrowheads="1"/>
          </p:cNvSpPr>
          <p:nvPr/>
        </p:nvSpPr>
        <p:spPr bwMode="auto">
          <a:xfrm>
            <a:off x="2011213" y="1501106"/>
            <a:ext cx="584963" cy="178205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9" name="직사각형 7"/>
          <p:cNvSpPr>
            <a:spLocks noChangeArrowheads="1"/>
          </p:cNvSpPr>
          <p:nvPr/>
        </p:nvSpPr>
        <p:spPr bwMode="auto">
          <a:xfrm>
            <a:off x="5537266" y="1481326"/>
            <a:ext cx="528143" cy="197985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40" name="직사각형 7"/>
          <p:cNvSpPr>
            <a:spLocks noChangeArrowheads="1"/>
          </p:cNvSpPr>
          <p:nvPr/>
        </p:nvSpPr>
        <p:spPr bwMode="auto">
          <a:xfrm>
            <a:off x="6533959" y="1707655"/>
            <a:ext cx="246014" cy="2647101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27" y="1494898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80" y="1412836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90" y="1622868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96" y="1834155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521719"/>
            <a:ext cx="146171" cy="157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그룹 45"/>
          <p:cNvGrpSpPr/>
          <p:nvPr/>
        </p:nvGrpSpPr>
        <p:grpSpPr>
          <a:xfrm>
            <a:off x="344488" y="5589443"/>
            <a:ext cx="9218611" cy="793577"/>
            <a:chOff x="345066" y="4575025"/>
            <a:chExt cx="9448825" cy="2005183"/>
          </a:xfrm>
        </p:grpSpPr>
        <p:grpSp>
          <p:nvGrpSpPr>
            <p:cNvPr id="34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52" name="양쪽 모서리가 둥근 사각형 51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3" name="양쪽 모서리가 둥근 사각형 52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5" name="양쪽 모서리가 둥근 사각형 34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1857673" y="5589240"/>
            <a:ext cx="7689552" cy="3123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문서공유 모드를 선택한 후</a:t>
            </a:r>
            <a:r>
              <a:rPr kumimoji="1" lang="ko-KR" altLang="en-US" sz="1300" b="1" dirty="0">
                <a:solidFill>
                  <a:srgbClr val="FF0000"/>
                </a:solidFill>
                <a:latin typeface="+mn-ea"/>
              </a:rPr>
              <a:t> 열기 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버튼으로 공유할 문서를 선택하여 등록합니다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105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pic>
        <p:nvPicPr>
          <p:cNvPr id="36" name="그림 35" descr="제목 없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205" y="1450613"/>
            <a:ext cx="5449061" cy="3886743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10.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공유기능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-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동영상 공유</a:t>
            </a:r>
          </a:p>
        </p:txBody>
      </p:sp>
      <p:grpSp>
        <p:nvGrpSpPr>
          <p:cNvPr id="2" name="그룹 35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9" name="양쪽 모서리가 둥근 사각형 48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8" name="양쪽 모서리가 둥근 사각형 37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동영상공유 모드를 선택한 후 </a:t>
            </a: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열기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버튼으로 공유할 동영상을 선택하여 등록합니다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공유 동영상을 제어 도구를 이용해 제어할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51"/>
          <p:cNvGrpSpPr/>
          <p:nvPr/>
        </p:nvGrpSpPr>
        <p:grpSpPr>
          <a:xfrm>
            <a:off x="6931728" y="1171103"/>
            <a:ext cx="2711315" cy="4372445"/>
            <a:chOff x="6978574" y="1209203"/>
            <a:chExt cx="2651188" cy="4372445"/>
          </a:xfrm>
        </p:grpSpPr>
        <p:grpSp>
          <p:nvGrpSpPr>
            <p:cNvPr id="5" name="그룹 5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6" name="양쪽 모서리가 둥근 사각형 55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7" name="양쪽 모서리가 둥근 사각형 56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동영상 공유</a:t>
                </a: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7174569" y="1637266"/>
              <a:ext cx="2455193" cy="12856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동영상 공유 모드 변경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공유 동영상 등록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 표시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공유동영상 표시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동영상 제어 도구</a:t>
              </a:r>
            </a:p>
          </p:txBody>
        </p:sp>
        <p:sp>
          <p:nvSpPr>
            <p:cNvPr id="55" name="양쪽 모서리가 둥근 사각형 54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8" name="Picture 13" descr="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68182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912951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157720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402489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77" y="2647259"/>
            <a:ext cx="146171" cy="15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직사각형 7"/>
          <p:cNvSpPr>
            <a:spLocks noChangeArrowheads="1"/>
          </p:cNvSpPr>
          <p:nvPr/>
        </p:nvSpPr>
        <p:spPr bwMode="auto">
          <a:xfrm>
            <a:off x="649556" y="1733005"/>
            <a:ext cx="991076" cy="1389051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79" name="직사각형 7"/>
          <p:cNvSpPr>
            <a:spLocks noChangeArrowheads="1"/>
          </p:cNvSpPr>
          <p:nvPr/>
        </p:nvSpPr>
        <p:spPr bwMode="auto">
          <a:xfrm>
            <a:off x="2612571" y="1555428"/>
            <a:ext cx="497475" cy="177578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81" name="직사각형 7"/>
          <p:cNvSpPr>
            <a:spLocks noChangeArrowheads="1"/>
          </p:cNvSpPr>
          <p:nvPr/>
        </p:nvSpPr>
        <p:spPr bwMode="auto">
          <a:xfrm>
            <a:off x="5431251" y="1511256"/>
            <a:ext cx="280401" cy="223652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83" name="직사각형 7"/>
          <p:cNvSpPr>
            <a:spLocks noChangeArrowheads="1"/>
          </p:cNvSpPr>
          <p:nvPr/>
        </p:nvSpPr>
        <p:spPr bwMode="auto">
          <a:xfrm>
            <a:off x="1640633" y="1734552"/>
            <a:ext cx="4521634" cy="3422346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84" name="직사각형 7"/>
          <p:cNvSpPr>
            <a:spLocks noChangeArrowheads="1"/>
          </p:cNvSpPr>
          <p:nvPr/>
        </p:nvSpPr>
        <p:spPr bwMode="auto">
          <a:xfrm>
            <a:off x="1640632" y="5140896"/>
            <a:ext cx="4847254" cy="197458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86" name="그림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9" y="1426278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65" y="1426278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3" y="1668182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30" y="1825394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96" y="5245407"/>
            <a:ext cx="131120" cy="185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185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10.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공유기능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-</a:t>
            </a:r>
            <a:r>
              <a:rPr lang="ko-KR" altLang="en-US" sz="2600" spc="-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웹공유</a:t>
            </a:r>
            <a:endParaRPr lang="ko-KR" altLang="en-US" sz="26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itchFamily="18" charset="-127"/>
              <a:ea typeface="Rix정고딕 B" pitchFamily="18" charset="-127"/>
            </a:endParaRPr>
          </a:p>
        </p:txBody>
      </p:sp>
      <p:grpSp>
        <p:nvGrpSpPr>
          <p:cNvPr id="2" name="그룹 41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5" name="양쪽 모서리가 둥근 사각형 44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6" name="양쪽 모서리가 둥근 사각형 45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4" name="양쪽 모서리가 둥근 사각형 43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웹공유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모드를 선택한 후 주소 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입력창에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공유할 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웹페이지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주소를 입력합니다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웹페이지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캡처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버튼을 클릭하여 이미지로 변환된 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웹페이지를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문서공유 모드를 통해 공유할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47"/>
          <p:cNvGrpSpPr/>
          <p:nvPr/>
        </p:nvGrpSpPr>
        <p:grpSpPr>
          <a:xfrm>
            <a:off x="6931728" y="1171103"/>
            <a:ext cx="2711315" cy="4372445"/>
            <a:chOff x="6978574" y="1209203"/>
            <a:chExt cx="2651188" cy="4372445"/>
          </a:xfrm>
        </p:grpSpPr>
        <p:grpSp>
          <p:nvGrpSpPr>
            <p:cNvPr id="5" name="그룹 48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53" name="양쪽 모서리가 둥근 사각형 52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4" name="양쪽 모서리가 둥근 사각형 53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웹공유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7174569" y="1637266"/>
              <a:ext cx="2455193" cy="10399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웹 공유 모드 선택 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주소 입력 창</a:t>
              </a: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웹페이지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kumimoji="1"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캡쳐</a:t>
              </a: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웹 페이지 표시</a:t>
              </a:r>
            </a:p>
          </p:txBody>
        </p:sp>
        <p:sp>
          <p:nvSpPr>
            <p:cNvPr id="52" name="양쪽 모서리가 둥근 사각형 51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5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68182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912951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165340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2402489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20" y="1417831"/>
            <a:ext cx="5904656" cy="397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154995" y="1524000"/>
            <a:ext cx="502605" cy="167459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1670228" y="1854927"/>
            <a:ext cx="4866948" cy="3526970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1670228" y="1682666"/>
            <a:ext cx="2450844" cy="135387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515624" y="1654940"/>
            <a:ext cx="146883" cy="157592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11" y="1421692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04" y="1533867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95" y="1593472"/>
            <a:ext cx="155466" cy="16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97" y="1818053"/>
            <a:ext cx="146171" cy="15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084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10.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공유기능</a:t>
            </a:r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-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화면공유</a:t>
            </a:r>
          </a:p>
        </p:txBody>
      </p:sp>
      <p:grpSp>
        <p:nvGrpSpPr>
          <p:cNvPr id="2" name="그룹 38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2" name="양쪽 모서리가 둥근 사각형 41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3" name="양쪽 모서리가 둥근 사각형 42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1" name="양쪽 모서리가 둥근 사각형 40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1857673" y="5702523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화면공유 모드를 선택한 후 바탕화면 또는 프로그램 공유를 선택합니다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회의 참석자에게 바탕화면 또는 프로그램 화면이 공유되고 판서를 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44"/>
          <p:cNvGrpSpPr/>
          <p:nvPr/>
        </p:nvGrpSpPr>
        <p:grpSpPr>
          <a:xfrm>
            <a:off x="6931725" y="1171429"/>
            <a:ext cx="2560538" cy="4372445"/>
            <a:chOff x="6978574" y="1209203"/>
            <a:chExt cx="2503756" cy="4372445"/>
          </a:xfrm>
        </p:grpSpPr>
        <p:grpSp>
          <p:nvGrpSpPr>
            <p:cNvPr id="5" name="그룹 45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9" name="양쪽 모서리가 둥근 사각형 48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화면 공유</a:t>
                </a:r>
              </a:p>
            </p:txBody>
          </p:sp>
        </p:grpSp>
        <p:sp>
          <p:nvSpPr>
            <p:cNvPr id="47" name="직사각형 46"/>
            <p:cNvSpPr/>
            <p:nvPr/>
          </p:nvSpPr>
          <p:spPr>
            <a:xfrm>
              <a:off x="6994501" y="1637266"/>
              <a:ext cx="2455193" cy="8038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화면공유 모드 선택 </a:t>
              </a:r>
            </a:p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바탕화면</a:t>
              </a:r>
              <a:r>
                <a:rPr kumimoji="1"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/</a:t>
              </a: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프로그램 공유 선택</a:t>
              </a:r>
            </a:p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화면공유 종료</a:t>
              </a: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1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400448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696" y="1364027"/>
            <a:ext cx="5975134" cy="40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3033519" y="1292419"/>
            <a:ext cx="1299489" cy="189056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906333" y="1751486"/>
            <a:ext cx="776930" cy="107579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087063" y="1481475"/>
            <a:ext cx="419505" cy="157814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31" y="1213623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33" y="1449326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62" y="1690143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672690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31" y="1923578"/>
            <a:ext cx="146171" cy="1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62" y="2174285"/>
            <a:ext cx="146171" cy="15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26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" y="980728"/>
            <a:ext cx="9906000" cy="744335"/>
            <a:chOff x="0" y="1229999"/>
            <a:chExt cx="9906000" cy="818769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4" t="-17285"/>
            <a:stretch/>
          </p:blipFill>
          <p:spPr>
            <a:xfrm>
              <a:off x="0" y="1229999"/>
              <a:ext cx="9906000" cy="81876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44198" y="1485829"/>
              <a:ext cx="9217595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>
                <a:bevelT w="1270"/>
                <a:bevelB w="0" h="0"/>
              </a:sp3d>
            </a:bodyPr>
            <a:lstStyle/>
            <a:p>
              <a:pPr algn="ctr"/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인터넷 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PC</a:t>
              </a:r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영상회의 서비스페이지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(</a:t>
              </a:r>
              <a:r>
                <a:rPr kumimoji="1" lang="en-US" altLang="ko-KR" sz="1400" dirty="0">
                  <a:solidFill>
                    <a:srgbClr val="FFC000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vc.on-nara.go.kr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) </a:t>
              </a:r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로 최초 접속 시 공인인증서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(GPKI,NPKI)</a:t>
              </a:r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를 설치합니다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.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51854" y="1910106"/>
            <a:ext cx="9229424" cy="4474400"/>
            <a:chOff x="1136574" y="976978"/>
            <a:chExt cx="1620182" cy="5466699"/>
          </a:xfrm>
          <a:effectLst/>
        </p:grpSpPr>
        <p:sp>
          <p:nvSpPr>
            <p:cNvPr id="35" name="양쪽 모서리가 둥근 사각형 34"/>
            <p:cNvSpPr/>
            <p:nvPr/>
          </p:nvSpPr>
          <p:spPr>
            <a:xfrm rot="10800000">
              <a:off x="1136574" y="1235993"/>
              <a:ext cx="1620180" cy="5207684"/>
            </a:xfrm>
            <a:prstGeom prst="round2SameRect">
              <a:avLst>
                <a:gd name="adj1" fmla="val 591"/>
                <a:gd name="adj2" fmla="val 0"/>
              </a:avLst>
            </a:prstGeom>
            <a:solidFill>
              <a:schemeClr val="bg1"/>
            </a:solidFill>
            <a:ln w="12700" algn="ctr">
              <a:solidFill>
                <a:srgbClr val="0070A4"/>
              </a:solidFill>
              <a:miter lim="800000"/>
              <a:headEnd/>
              <a:tailEnd/>
            </a:ln>
            <a:effectLst/>
          </p:spPr>
          <p:txBody>
            <a:bodyPr wrap="none" lIns="83978" tIns="33062" rIns="83978" bIns="33062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endParaRPr lang="ko-KR" altLang="en-US" dirty="0"/>
            </a:p>
          </p:txBody>
        </p:sp>
        <p:sp>
          <p:nvSpPr>
            <p:cNvPr id="36" name="양쪽 모서리가 둥근 사각형 35"/>
            <p:cNvSpPr/>
            <p:nvPr/>
          </p:nvSpPr>
          <p:spPr>
            <a:xfrm>
              <a:off x="1136576" y="976978"/>
              <a:ext cx="1620180" cy="435798"/>
            </a:xfrm>
            <a:prstGeom prst="round2SameRect">
              <a:avLst>
                <a:gd name="adj1" fmla="val 9074"/>
                <a:gd name="adj2" fmla="val 0"/>
              </a:avLst>
            </a:prstGeom>
            <a:gradFill rotWithShape="1">
              <a:gsLst>
                <a:gs pos="0">
                  <a:srgbClr val="00759E"/>
                </a:gs>
                <a:gs pos="100000">
                  <a:srgbClr val="008EC0"/>
                </a:gs>
              </a:gsLst>
              <a:lin ang="5400000" scaled="1"/>
            </a:gradFill>
            <a:ln w="12700" algn="ctr">
              <a:solidFill>
                <a:srgbClr val="0070A4"/>
              </a:solidFill>
              <a:miter lim="800000"/>
              <a:headEnd/>
              <a:tailEnd/>
            </a:ln>
            <a:effectLst>
              <a:innerShdw blurRad="114300">
                <a:schemeClr val="bg1">
                  <a:alpha val="50000"/>
                </a:schemeClr>
              </a:innerShdw>
            </a:effectLst>
          </p:spPr>
          <p:txBody>
            <a:bodyPr wrap="none" lIns="83978" tIns="33062" rIns="83978" bIns="33062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marL="0" lvl="1" indent="-83104" algn="ctr" defTabSz="803336" eaLnBrk="0" hangingPunct="0">
                <a:lnSpc>
                  <a:spcPct val="90000"/>
                </a:lnSpc>
                <a:buClr>
                  <a:schemeClr val="bg1">
                    <a:lumMod val="65000"/>
                  </a:schemeClr>
                </a:buClr>
                <a:buSzPct val="80000"/>
                <a:tabLst>
                  <a:tab pos="5187422" algn="l"/>
                </a:tabLst>
              </a:pPr>
              <a:r>
                <a: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Rix정고딕 B" panose="02020603020101020101" pitchFamily="18" charset="-127"/>
                  <a:ea typeface="Rix정고딕 B" panose="02020603020101020101" pitchFamily="18" charset="-127"/>
                </a:rPr>
                <a:t>공인인증서</a:t>
              </a:r>
              <a:r>
                <a:rPr lang="en-US" altLang="ko-KR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Rix정고딕 B" panose="02020603020101020101" pitchFamily="18" charset="-127"/>
                  <a:ea typeface="Rix정고딕 B" panose="02020603020101020101" pitchFamily="18" charset="-127"/>
                </a:rPr>
                <a:t> </a:t>
              </a:r>
              <a:r>
                <a: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Rix정고딕 B" panose="02020603020101020101" pitchFamily="18" charset="-127"/>
                  <a:ea typeface="Rix정고딕 B" panose="02020603020101020101" pitchFamily="18" charset="-127"/>
                </a:rPr>
                <a:t>프로그램 다운로드 및 설치</a:t>
              </a:r>
            </a:p>
          </p:txBody>
        </p:sp>
      </p:grpSp>
      <p:sp>
        <p:nvSpPr>
          <p:cNvPr id="37" name="양쪽 모서리가 둥근 사각형 36"/>
          <p:cNvSpPr/>
          <p:nvPr/>
        </p:nvSpPr>
        <p:spPr>
          <a:xfrm>
            <a:off x="330561" y="1921053"/>
            <a:ext cx="1814127" cy="178348"/>
          </a:xfrm>
          <a:prstGeom prst="round2SameRect">
            <a:avLst>
              <a:gd name="adj1" fmla="val 15521"/>
              <a:gd name="adj2" fmla="val 0"/>
            </a:avLst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007DB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3978" tIns="41989" rIns="83978" bIns="41989" rtlCol="0" anchor="ctr"/>
          <a:lstStyle/>
          <a:p>
            <a:pPr marL="0" lvl="1" indent="-83104" algn="ctr">
              <a:lnSpc>
                <a:spcPct val="90000"/>
              </a:lnSpc>
              <a:buClr>
                <a:prstClr val="white">
                  <a:lumMod val="65000"/>
                </a:prstClr>
              </a:buClr>
              <a:buSzPct val="80000"/>
              <a:tabLst>
                <a:tab pos="5187422" algn="l"/>
              </a:tabLst>
              <a:defRPr/>
            </a:pPr>
            <a:endParaRPr lang="ko-KR" altLang="en-US" sz="1100" dirty="0">
              <a:solidFill>
                <a:prstClr val="black"/>
              </a:solidFill>
              <a:latin typeface="Rix고딕 B" panose="02020603020101020101" pitchFamily="18" charset="-127"/>
              <a:ea typeface="Rix고딕 B" panose="02020603020101020101" pitchFamily="18" charset="-127"/>
              <a:sym typeface="Monotype Sorts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26810" y="5013176"/>
            <a:ext cx="3794079" cy="2866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공인인증서 프로그램 설치 다운로드</a:t>
            </a:r>
            <a:endParaRPr kumimoji="1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93741" y="404664"/>
            <a:ext cx="9555803" cy="523220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1-1. 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인터넷 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PC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영상회의 로그인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(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계속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) </a:t>
            </a:r>
            <a:r>
              <a:rPr kumimoji="1" lang="en-US" altLang="ko-KR" sz="2800" dirty="0">
                <a:solidFill>
                  <a:schemeClr val="accent1">
                    <a:lumMod val="7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vc.on-nara.go.kr</a:t>
            </a:r>
            <a:endParaRPr lang="ko-KR" altLang="en-US" sz="2800" spc="-70" dirty="0">
              <a:solidFill>
                <a:schemeClr val="accent1">
                  <a:lumMod val="7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  <a:cs typeface="+mj-cs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241032" y="4721400"/>
            <a:ext cx="4155571" cy="515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공인인증서 프로그램 다운로드 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sym typeface="Wingdings" panose="05000000000000000000" pitchFamily="2" charset="2"/>
              </a:rPr>
              <a:t>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설치 완료 후 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“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예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”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클릭 시</a:t>
            </a:r>
            <a:endParaRPr kumimoji="1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 브라우저 재시작 후 인증서 프로그램 설치 완료 </a:t>
            </a:r>
            <a:endParaRPr kumimoji="1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5" y="5373216"/>
            <a:ext cx="1522624" cy="73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6" t="49052" r="1049" b="7708"/>
          <a:stretch/>
        </p:blipFill>
        <p:spPr bwMode="auto">
          <a:xfrm>
            <a:off x="2000672" y="5373216"/>
            <a:ext cx="1629086" cy="94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6" t="14613" r="34949" b="79726"/>
          <a:stretch/>
        </p:blipFill>
        <p:spPr>
          <a:xfrm>
            <a:off x="418055" y="4437112"/>
            <a:ext cx="1786613" cy="5720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1" t="14898" r="34982" b="79873"/>
          <a:stretch/>
        </p:blipFill>
        <p:spPr>
          <a:xfrm>
            <a:off x="2351966" y="4437112"/>
            <a:ext cx="1801326" cy="5720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3" name="직사각형 32"/>
          <p:cNvSpPr/>
          <p:nvPr/>
        </p:nvSpPr>
        <p:spPr>
          <a:xfrm>
            <a:off x="3637806" y="5996905"/>
            <a:ext cx="4672780" cy="2866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※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크롬 브라우저의 경우 좌측 하단 다운로드 된 설치 프로그램 클릭 실행</a:t>
            </a:r>
            <a:endParaRPr kumimoji="1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4304928" y="3231645"/>
            <a:ext cx="850753" cy="37693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418055" y="5791200"/>
            <a:ext cx="819569" cy="2036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2842845" y="5902529"/>
            <a:ext cx="409784" cy="1039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734" y="2321794"/>
            <a:ext cx="3484696" cy="204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직사각형 20"/>
          <p:cNvSpPr/>
          <p:nvPr/>
        </p:nvSpPr>
        <p:spPr>
          <a:xfrm>
            <a:off x="1436179" y="3445257"/>
            <a:ext cx="1840100" cy="5049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7383" y="2524358"/>
            <a:ext cx="4179220" cy="20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직사각형 37"/>
          <p:cNvSpPr/>
          <p:nvPr/>
        </p:nvSpPr>
        <p:spPr>
          <a:xfrm>
            <a:off x="5833905" y="3203176"/>
            <a:ext cx="2476681" cy="8687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030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293741" y="420053"/>
            <a:ext cx="7389073" cy="492443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11. </a:t>
            </a:r>
            <a:r>
              <a:rPr lang="ko-KR" altLang="en-US" sz="26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itchFamily="18" charset="-127"/>
                <a:ea typeface="Rix정고딕 B" pitchFamily="18" charset="-127"/>
              </a:rPr>
              <a:t>영상회의 공지 및 전체쪽지</a:t>
            </a:r>
          </a:p>
        </p:txBody>
      </p:sp>
      <p:grpSp>
        <p:nvGrpSpPr>
          <p:cNvPr id="2" name="그룹 38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42" name="양쪽 모서리가 둥근 사각형 41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3" name="양쪽 모서리가 둥근 사각형 42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41" name="양쪽 모서리가 둥근 사각형 40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1857673" y="5589240"/>
            <a:ext cx="7689552" cy="8038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도구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버튼을 클릭합니다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공지사항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을 클릭하여 참석자에게 공지할 내용을 입력할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.(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우측 상단       버튼을 클릭하여 입력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 dirty="0">
                <a:solidFill>
                  <a:srgbClr val="FF0000"/>
                </a:solidFill>
                <a:latin typeface="+mn-ea"/>
              </a:rPr>
              <a:t>전체 쪽지</a:t>
            </a: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클릭하여 회의 중 쪽지를 발송할 수 있습니다</a:t>
            </a:r>
            <a:r>
              <a:rPr kumimoji="1"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grpSp>
        <p:nvGrpSpPr>
          <p:cNvPr id="4" name="그룹 44"/>
          <p:cNvGrpSpPr/>
          <p:nvPr/>
        </p:nvGrpSpPr>
        <p:grpSpPr>
          <a:xfrm>
            <a:off x="6931725" y="1171429"/>
            <a:ext cx="2560538" cy="4372445"/>
            <a:chOff x="6978574" y="1209203"/>
            <a:chExt cx="2503756" cy="4372445"/>
          </a:xfrm>
        </p:grpSpPr>
        <p:grpSp>
          <p:nvGrpSpPr>
            <p:cNvPr id="5" name="그룹 45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9" name="양쪽 모서리가 둥근 사각형 48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0" name="양쪽 모서리가 둥근 사각형 49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화면 공유</a:t>
                </a:r>
              </a:p>
            </p:txBody>
          </p:sp>
        </p:grpSp>
        <p:sp>
          <p:nvSpPr>
            <p:cNvPr id="48" name="양쪽 모서리가 둥근 사각형 47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51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400448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528" y="1450654"/>
            <a:ext cx="5829832" cy="3880077"/>
          </a:xfrm>
          <a:prstGeom prst="rect">
            <a:avLst/>
          </a:prstGeom>
        </p:spPr>
      </p:pic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776548" y="1957991"/>
            <a:ext cx="1524001" cy="301947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1743205" y="1469279"/>
            <a:ext cx="419505" cy="157814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132168" y="1599166"/>
            <a:ext cx="2510875" cy="1700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영상회의 공지사항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공지사항 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회의실에 참여 중이거나 새롭게 참여하는 사용자에게 팝업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전체 쪽지 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현재 회의실에 참여중인 사용자에게 팝업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endParaRPr kumimoji="1"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3914" y="1663951"/>
            <a:ext cx="1941118" cy="148819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5801" y="3294355"/>
            <a:ext cx="1949231" cy="1494411"/>
          </a:xfrm>
          <a:prstGeom prst="rect">
            <a:avLst/>
          </a:prstGeom>
        </p:spPr>
      </p:pic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3448595" y="1646354"/>
            <a:ext cx="1950720" cy="3142412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11" name="톱니 모양의 오른쪽 화살표 10"/>
          <p:cNvSpPr/>
          <p:nvPr/>
        </p:nvSpPr>
        <p:spPr>
          <a:xfrm rot="6695913">
            <a:off x="5290413" y="1511523"/>
            <a:ext cx="233965" cy="11922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201553" y="1665745"/>
            <a:ext cx="216024" cy="189056"/>
          </a:xfrm>
          <a:prstGeom prst="rect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000" b="1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0797" y="5857215"/>
            <a:ext cx="2667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496" y="422904"/>
            <a:ext cx="7021909" cy="720080"/>
          </a:xfrm>
        </p:spPr>
        <p:txBody>
          <a:bodyPr/>
          <a:lstStyle/>
          <a:p>
            <a:pPr algn="l"/>
            <a:r>
              <a:rPr lang="ko-KR" altLang="en-US" sz="3200" dirty="0">
                <a:solidFill>
                  <a:srgbClr val="0070C0"/>
                </a:solidFill>
              </a:rPr>
              <a:t>참고</a:t>
            </a:r>
            <a:r>
              <a:rPr lang="en-US" altLang="ko-KR" sz="3200" dirty="0">
                <a:solidFill>
                  <a:srgbClr val="0070C0"/>
                </a:solidFill>
              </a:rPr>
              <a:t>: </a:t>
            </a:r>
            <a:r>
              <a:rPr lang="ko-KR" altLang="en-US" sz="3200" dirty="0" err="1">
                <a:solidFill>
                  <a:srgbClr val="0070C0"/>
                </a:solidFill>
              </a:rPr>
              <a:t>웹캠</a:t>
            </a:r>
            <a:r>
              <a:rPr lang="en-US" altLang="ko-KR" sz="3200" dirty="0">
                <a:solidFill>
                  <a:srgbClr val="0070C0"/>
                </a:solidFill>
              </a:rPr>
              <a:t>, </a:t>
            </a:r>
            <a:r>
              <a:rPr lang="ko-KR" altLang="en-US" sz="3200" dirty="0" err="1">
                <a:solidFill>
                  <a:srgbClr val="0070C0"/>
                </a:solidFill>
              </a:rPr>
              <a:t>헤드셋</a:t>
            </a:r>
            <a:r>
              <a:rPr lang="ko-KR" altLang="en-US" sz="3200" dirty="0">
                <a:solidFill>
                  <a:srgbClr val="0070C0"/>
                </a:solidFill>
              </a:rPr>
              <a:t> 권장사양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62957" y="1772816"/>
            <a:ext cx="495612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latinLnBrk="1" hangingPunct="1">
              <a:buFont typeface="Wingdings" pitchFamily="2" charset="2"/>
              <a:buChar char="l"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USB</a:t>
            </a:r>
            <a:r>
              <a:rPr lang="ko-KR" altLang="en-US" sz="1800" b="1" dirty="0">
                <a:latin typeface="+mj-lt"/>
                <a:ea typeface="맑은 고딕" pitchFamily="50" charset="-127"/>
              </a:rPr>
              <a:t> 형태로 </a:t>
            </a:r>
            <a:r>
              <a:rPr lang="ko-KR" altLang="en-US" sz="1800" b="1">
                <a:latin typeface="+mj-lt"/>
                <a:ea typeface="맑은 고딕" pitchFamily="50" charset="-127"/>
              </a:rPr>
              <a:t>된 장치 </a:t>
            </a:r>
            <a:r>
              <a:rPr lang="ko-KR" altLang="en-US" sz="1800" b="1" dirty="0">
                <a:latin typeface="+mj-lt"/>
                <a:ea typeface="맑은 고딕" pitchFamily="50" charset="-127"/>
              </a:rPr>
              <a:t>권장</a:t>
            </a:r>
            <a:endParaRPr lang="en-US" altLang="ko-KR" sz="1800" b="1" dirty="0">
              <a:latin typeface="+mj-lt"/>
              <a:ea typeface="맑은 고딕" pitchFamily="50" charset="-127"/>
            </a:endParaRPr>
          </a:p>
          <a:p>
            <a:pPr eaLnBrk="1" latinLnBrk="1" hangingPunct="1"/>
            <a:endParaRPr kumimoji="1" lang="en-US" altLang="ko-KR" sz="1800" b="1" dirty="0">
              <a:latin typeface="+mj-lt"/>
            </a:endParaRPr>
          </a:p>
          <a:p>
            <a:r>
              <a:rPr kumimoji="1" lang="en-US" altLang="ko-KR" sz="1800" dirty="0">
                <a:latin typeface="+mn-ea"/>
                <a:ea typeface="+mn-ea"/>
              </a:rPr>
              <a:t>&lt;</a:t>
            </a:r>
            <a:r>
              <a:rPr kumimoji="1" lang="ko-KR" altLang="en-US" sz="1800" dirty="0" err="1">
                <a:latin typeface="+mn-ea"/>
                <a:ea typeface="+mn-ea"/>
              </a:rPr>
              <a:t>웹캠</a:t>
            </a:r>
            <a:r>
              <a:rPr kumimoji="1" lang="en-US" altLang="ko-KR" sz="1800" dirty="0">
                <a:latin typeface="+mn-ea"/>
                <a:ea typeface="+mn-ea"/>
              </a:rPr>
              <a:t>&gt;</a:t>
            </a:r>
          </a:p>
          <a:p>
            <a:br>
              <a:rPr kumimoji="1" lang="en-US" altLang="ko-KR" sz="1800" dirty="0">
                <a:latin typeface="+mn-ea"/>
                <a:ea typeface="+mn-ea"/>
              </a:rPr>
            </a:br>
            <a:r>
              <a:rPr kumimoji="1" lang="en-US" altLang="ko-KR" sz="1800" dirty="0">
                <a:latin typeface="+mn-ea"/>
                <a:ea typeface="+mn-ea"/>
              </a:rPr>
              <a:t>- </a:t>
            </a:r>
            <a:r>
              <a:rPr kumimoji="1" lang="ko-KR" altLang="en-US" sz="1800" dirty="0">
                <a:latin typeface="+mn-ea"/>
                <a:ea typeface="+mn-ea"/>
              </a:rPr>
              <a:t>정지화상 </a:t>
            </a:r>
            <a:r>
              <a:rPr kumimoji="1" lang="en-US" altLang="ko-KR" sz="1800" dirty="0">
                <a:latin typeface="+mn-ea"/>
                <a:ea typeface="+mn-ea"/>
              </a:rPr>
              <a:t>500</a:t>
            </a:r>
            <a:r>
              <a:rPr kumimoji="1" lang="ko-KR" altLang="en-US" sz="1800" dirty="0">
                <a:latin typeface="+mn-ea"/>
                <a:ea typeface="+mn-ea"/>
              </a:rPr>
              <a:t>만</a:t>
            </a:r>
            <a:r>
              <a:rPr kumimoji="1" lang="en-US" altLang="ko-KR" sz="1800">
                <a:latin typeface="+mn-ea"/>
                <a:ea typeface="+mn-ea"/>
              </a:rPr>
              <a:t>(2,592 X 1,944 </a:t>
            </a:r>
            <a:r>
              <a:rPr kumimoji="1" lang="ko-KR" altLang="en-US" sz="1800" dirty="0">
                <a:latin typeface="+mn-ea"/>
                <a:ea typeface="+mn-ea"/>
              </a:rPr>
              <a:t>픽셀</a:t>
            </a:r>
            <a:r>
              <a:rPr kumimoji="1" lang="en-US" altLang="ko-KR" sz="1800" dirty="0">
                <a:latin typeface="+mn-ea"/>
                <a:ea typeface="+mn-ea"/>
              </a:rPr>
              <a:t>)</a:t>
            </a:r>
            <a:br>
              <a:rPr kumimoji="1" lang="en-US" altLang="ko-KR" sz="1800" dirty="0">
                <a:latin typeface="+mn-ea"/>
                <a:ea typeface="+mn-ea"/>
              </a:rPr>
            </a:br>
            <a:r>
              <a:rPr kumimoji="1" lang="en-US" altLang="ko-KR" sz="1800" dirty="0">
                <a:latin typeface="+mn-ea"/>
                <a:ea typeface="+mn-ea"/>
              </a:rPr>
              <a:t>- </a:t>
            </a:r>
            <a:r>
              <a:rPr kumimoji="1" lang="ko-KR" altLang="en-US" sz="1800" dirty="0">
                <a:latin typeface="+mn-ea"/>
                <a:ea typeface="+mn-ea"/>
              </a:rPr>
              <a:t>동영상 </a:t>
            </a:r>
            <a:r>
              <a:rPr kumimoji="1" lang="en-US" altLang="ko-KR" sz="1800" dirty="0">
                <a:latin typeface="+mn-ea"/>
                <a:ea typeface="+mn-ea"/>
              </a:rPr>
              <a:t>30</a:t>
            </a:r>
            <a:r>
              <a:rPr kumimoji="1" lang="ko-KR" altLang="en-US" sz="1800" dirty="0">
                <a:latin typeface="+mn-ea"/>
                <a:ea typeface="+mn-ea"/>
              </a:rPr>
              <a:t>만</a:t>
            </a:r>
            <a:r>
              <a:rPr kumimoji="1" lang="en-US" altLang="ko-KR" sz="1800">
                <a:latin typeface="+mn-ea"/>
                <a:ea typeface="+mn-ea"/>
              </a:rPr>
              <a:t>(640 X 480 </a:t>
            </a:r>
            <a:r>
              <a:rPr kumimoji="1" lang="ko-KR" altLang="en-US" sz="1800" dirty="0">
                <a:latin typeface="+mn-ea"/>
                <a:ea typeface="+mn-ea"/>
              </a:rPr>
              <a:t>픽셀</a:t>
            </a:r>
            <a:r>
              <a:rPr kumimoji="1" lang="en-US" altLang="ko-KR" sz="1800" dirty="0">
                <a:latin typeface="+mn-ea"/>
                <a:ea typeface="+mn-ea"/>
              </a:rPr>
              <a:t>) </a:t>
            </a:r>
            <a:r>
              <a:rPr kumimoji="1" lang="ko-KR" altLang="en-US" sz="1800" dirty="0" err="1">
                <a:latin typeface="+mn-ea"/>
                <a:ea typeface="+mn-ea"/>
              </a:rPr>
              <a:t>화소</a:t>
            </a:r>
            <a:r>
              <a:rPr kumimoji="1" lang="ko-KR" altLang="en-US" sz="1800" dirty="0">
                <a:latin typeface="+mn-ea"/>
                <a:ea typeface="+mn-ea"/>
              </a:rPr>
              <a:t> 이상</a:t>
            </a:r>
            <a:br>
              <a:rPr kumimoji="1" lang="en-US" altLang="ko-KR" sz="1800" dirty="0">
                <a:latin typeface="+mn-ea"/>
                <a:ea typeface="+mn-ea"/>
              </a:rPr>
            </a:br>
            <a:r>
              <a:rPr kumimoji="1" lang="en-US" altLang="ko-KR" sz="1800" dirty="0">
                <a:latin typeface="+mn-ea"/>
                <a:ea typeface="+mn-ea"/>
              </a:rPr>
              <a:t>- USB 2.0 </a:t>
            </a:r>
            <a:r>
              <a:rPr kumimoji="1" lang="ko-KR" altLang="en-US" sz="1800" dirty="0">
                <a:latin typeface="+mn-ea"/>
                <a:ea typeface="+mn-ea"/>
              </a:rPr>
              <a:t>지원</a:t>
            </a:r>
            <a:endParaRPr kumimoji="1" lang="en-US" altLang="ko-KR" sz="1800" dirty="0">
              <a:latin typeface="+mn-ea"/>
              <a:ea typeface="+mn-ea"/>
            </a:endParaRPr>
          </a:p>
          <a:p>
            <a:endParaRPr kumimoji="1" lang="en-US" altLang="ko-KR" sz="1800" dirty="0">
              <a:latin typeface="+mn-ea"/>
              <a:ea typeface="+mn-ea"/>
            </a:endParaRPr>
          </a:p>
          <a:p>
            <a:pPr marL="228600" indent="-228600">
              <a:buAutoNum type="arabicPeriod"/>
            </a:pPr>
            <a:endParaRPr kumimoji="1" lang="ko-KR" altLang="en-US" sz="1800" dirty="0">
              <a:latin typeface="+mn-ea"/>
              <a:ea typeface="+mn-ea"/>
            </a:endParaRPr>
          </a:p>
          <a:p>
            <a:r>
              <a:rPr kumimoji="1" lang="en-US" altLang="ko-KR" sz="1800" dirty="0">
                <a:latin typeface="+mn-ea"/>
                <a:ea typeface="+mn-ea"/>
              </a:rPr>
              <a:t>&lt;</a:t>
            </a:r>
            <a:r>
              <a:rPr kumimoji="1" lang="ko-KR" altLang="en-US" sz="1800" dirty="0" err="1">
                <a:latin typeface="+mn-ea"/>
                <a:ea typeface="+mn-ea"/>
              </a:rPr>
              <a:t>헤드셋</a:t>
            </a:r>
            <a:r>
              <a:rPr kumimoji="1" lang="en-US" altLang="ko-KR" sz="1800" dirty="0">
                <a:latin typeface="+mn-ea"/>
                <a:ea typeface="+mn-ea"/>
              </a:rPr>
              <a:t>&gt;</a:t>
            </a:r>
            <a:r>
              <a:rPr kumimoji="1" lang="ko-KR" altLang="en-US" sz="1800" dirty="0">
                <a:latin typeface="+mn-ea"/>
                <a:ea typeface="+mn-ea"/>
              </a:rPr>
              <a:t> </a:t>
            </a:r>
            <a:endParaRPr kumimoji="1" lang="en-US" altLang="ko-KR" sz="1800" dirty="0">
              <a:latin typeface="+mn-ea"/>
              <a:ea typeface="+mn-ea"/>
            </a:endParaRPr>
          </a:p>
          <a:p>
            <a:br>
              <a:rPr kumimoji="1" lang="en-US" altLang="ko-KR" sz="1800" dirty="0">
                <a:latin typeface="+mn-ea"/>
                <a:ea typeface="+mn-ea"/>
              </a:rPr>
            </a:br>
            <a:r>
              <a:rPr kumimoji="1" lang="en-US" altLang="ko-KR" sz="1800" dirty="0">
                <a:latin typeface="+mn-ea"/>
                <a:ea typeface="+mn-ea"/>
              </a:rPr>
              <a:t>- </a:t>
            </a:r>
            <a:r>
              <a:rPr kumimoji="1" lang="ko-KR" altLang="en-US" sz="1800" dirty="0">
                <a:latin typeface="+mn-ea"/>
                <a:ea typeface="+mn-ea"/>
              </a:rPr>
              <a:t>스피커 </a:t>
            </a:r>
            <a:r>
              <a:rPr kumimoji="1" lang="en-US" altLang="ko-KR" sz="1800" dirty="0">
                <a:latin typeface="+mn-ea"/>
                <a:ea typeface="+mn-ea"/>
              </a:rPr>
              <a:t>20~20,000Hz</a:t>
            </a:r>
            <a:br>
              <a:rPr kumimoji="1" lang="en-US" altLang="ko-KR" sz="1800" dirty="0">
                <a:latin typeface="+mn-ea"/>
                <a:ea typeface="+mn-ea"/>
              </a:rPr>
            </a:br>
            <a:r>
              <a:rPr kumimoji="1" lang="en-US" altLang="ko-KR" sz="1800" dirty="0">
                <a:latin typeface="+mn-ea"/>
                <a:ea typeface="+mn-ea"/>
              </a:rPr>
              <a:t>- </a:t>
            </a:r>
            <a:r>
              <a:rPr kumimoji="1" lang="ko-KR" altLang="en-US" sz="1800" dirty="0">
                <a:latin typeface="+mn-ea"/>
                <a:ea typeface="+mn-ea"/>
              </a:rPr>
              <a:t>마이크 </a:t>
            </a:r>
            <a:r>
              <a:rPr kumimoji="1" lang="en-US" altLang="ko-KR" sz="1800" dirty="0">
                <a:latin typeface="+mn-ea"/>
                <a:ea typeface="+mn-ea"/>
              </a:rPr>
              <a:t>100~10,000Hz</a:t>
            </a:r>
            <a:br>
              <a:rPr kumimoji="1" lang="en-US" altLang="ko-KR" sz="1800" dirty="0">
                <a:latin typeface="+mn-ea"/>
                <a:ea typeface="+mn-ea"/>
              </a:rPr>
            </a:br>
            <a:r>
              <a:rPr kumimoji="1" lang="en-US" altLang="ko-KR" sz="1800" dirty="0">
                <a:latin typeface="+mn-ea"/>
                <a:ea typeface="+mn-ea"/>
              </a:rPr>
              <a:t>- </a:t>
            </a:r>
            <a:r>
              <a:rPr kumimoji="1" lang="ko-KR" altLang="en-US" sz="1800" dirty="0">
                <a:latin typeface="+mn-ea"/>
                <a:ea typeface="+mn-ea"/>
              </a:rPr>
              <a:t>볼륨조정</a:t>
            </a:r>
            <a:br>
              <a:rPr kumimoji="1" lang="en-US" altLang="ko-KR" sz="1800" dirty="0">
                <a:latin typeface="+mn-ea"/>
                <a:ea typeface="+mn-ea"/>
              </a:rPr>
            </a:br>
            <a:r>
              <a:rPr kumimoji="1" lang="en-US" altLang="ko-KR" sz="1800" dirty="0">
                <a:latin typeface="+mn-ea"/>
                <a:ea typeface="+mn-ea"/>
              </a:rPr>
              <a:t>- USB 2.0 </a:t>
            </a:r>
            <a:r>
              <a:rPr kumimoji="1" lang="ko-KR" altLang="en-US" sz="1800" dirty="0">
                <a:latin typeface="+mn-ea"/>
                <a:ea typeface="+mn-ea"/>
              </a:rPr>
              <a:t>지원</a:t>
            </a:r>
            <a:endParaRPr kumimoji="1" lang="en-US" altLang="ko-KR" sz="1800" dirty="0">
              <a:latin typeface="+mn-ea"/>
              <a:ea typeface="+mn-ea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96486" y="1840833"/>
            <a:ext cx="3095647" cy="2000264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96486" y="4345723"/>
            <a:ext cx="3095647" cy="2000264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맑은 고딕" pitchFamily="50" charset="-127"/>
            </a:endParaRPr>
          </a:p>
        </p:txBody>
      </p:sp>
      <p:pic>
        <p:nvPicPr>
          <p:cNvPr id="8" name="Picture 2" descr="G:\11. 멀티뷰6.0 자료\11. 멀티뷰 기술자료\웹캠_드라이버\02. 로지텍\03. C270\c270glamour-lgsilver.png"/>
          <p:cNvPicPr>
            <a:picLocks noChangeAspect="1" noChangeArrowheads="1"/>
          </p:cNvPicPr>
          <p:nvPr/>
        </p:nvPicPr>
        <p:blipFill>
          <a:blip r:embed="rId2" cstate="print"/>
          <a:srcRect t="14573" b="12561"/>
          <a:stretch>
            <a:fillRect/>
          </a:stretch>
        </p:blipFill>
        <p:spPr bwMode="auto">
          <a:xfrm>
            <a:off x="1196059" y="2060848"/>
            <a:ext cx="1948463" cy="1656185"/>
          </a:xfrm>
          <a:prstGeom prst="rect">
            <a:avLst/>
          </a:prstGeom>
          <a:solidFill>
            <a:srgbClr val="F6E5C2"/>
          </a:solidFill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282811" y="4486644"/>
            <a:ext cx="1922996" cy="1718422"/>
          </a:xfrm>
          <a:prstGeom prst="rect">
            <a:avLst/>
          </a:prstGeom>
          <a:solidFill>
            <a:srgbClr val="F6E5C2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9252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908050"/>
            <a:ext cx="9906000" cy="2520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/>
            <a:r>
              <a:rPr lang="ko-KR" altLang="en-US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감사합니다</a:t>
            </a:r>
            <a:r>
              <a:rPr lang="en-US" altLang="ko-K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Lucoms\Desktop\1. 본부(PNG)\1. 국문\행정안전부_국_좌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39" y="6021288"/>
            <a:ext cx="1939873" cy="550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48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" y="980728"/>
            <a:ext cx="9906000" cy="744335"/>
            <a:chOff x="0" y="1229999"/>
            <a:chExt cx="9906000" cy="818769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4" t="-17285"/>
            <a:stretch/>
          </p:blipFill>
          <p:spPr>
            <a:xfrm>
              <a:off x="0" y="1229999"/>
              <a:ext cx="9906000" cy="81876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44198" y="1485829"/>
              <a:ext cx="9217595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>
                <a:bevelT w="1270"/>
                <a:bevelB w="0" h="0"/>
              </a:sp3d>
            </a:bodyPr>
            <a:lstStyle/>
            <a:p>
              <a:pPr algn="ctr"/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인터넷 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PC</a:t>
              </a:r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영상회의로 국회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, </a:t>
              </a:r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공공기관과의 영상회의를 위해서는 인증서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(GPKI,NPKI)</a:t>
              </a:r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등록 후 </a:t>
              </a:r>
              <a:r>
                <a:rPr kumimoji="1" lang="ko-KR" altLang="en-US" sz="1400" dirty="0" err="1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로그인이</a:t>
              </a:r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 필요합니다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.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32089" y="1921053"/>
            <a:ext cx="9229424" cy="4474400"/>
            <a:chOff x="1136574" y="976978"/>
            <a:chExt cx="1620182" cy="5466699"/>
          </a:xfrm>
          <a:effectLst/>
        </p:grpSpPr>
        <p:sp>
          <p:nvSpPr>
            <p:cNvPr id="35" name="양쪽 모서리가 둥근 사각형 34"/>
            <p:cNvSpPr/>
            <p:nvPr/>
          </p:nvSpPr>
          <p:spPr>
            <a:xfrm rot="10800000">
              <a:off x="1136574" y="1235993"/>
              <a:ext cx="1620180" cy="5207684"/>
            </a:xfrm>
            <a:prstGeom prst="round2SameRect">
              <a:avLst>
                <a:gd name="adj1" fmla="val 591"/>
                <a:gd name="adj2" fmla="val 0"/>
              </a:avLst>
            </a:prstGeom>
            <a:solidFill>
              <a:schemeClr val="bg1"/>
            </a:solidFill>
            <a:ln w="12700" algn="ctr">
              <a:solidFill>
                <a:srgbClr val="0070A4"/>
              </a:solidFill>
              <a:miter lim="800000"/>
              <a:headEnd/>
              <a:tailEnd/>
            </a:ln>
            <a:effectLst/>
          </p:spPr>
          <p:txBody>
            <a:bodyPr wrap="none" lIns="83978" tIns="33062" rIns="83978" bIns="33062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endParaRPr lang="ko-KR" altLang="en-US" dirty="0"/>
            </a:p>
          </p:txBody>
        </p:sp>
        <p:sp>
          <p:nvSpPr>
            <p:cNvPr id="36" name="양쪽 모서리가 둥근 사각형 35"/>
            <p:cNvSpPr/>
            <p:nvPr/>
          </p:nvSpPr>
          <p:spPr>
            <a:xfrm>
              <a:off x="1136576" y="976978"/>
              <a:ext cx="1620180" cy="435798"/>
            </a:xfrm>
            <a:prstGeom prst="round2SameRect">
              <a:avLst>
                <a:gd name="adj1" fmla="val 9074"/>
                <a:gd name="adj2" fmla="val 0"/>
              </a:avLst>
            </a:prstGeom>
            <a:gradFill rotWithShape="1">
              <a:gsLst>
                <a:gs pos="0">
                  <a:srgbClr val="00759E"/>
                </a:gs>
                <a:gs pos="100000">
                  <a:srgbClr val="008EC0"/>
                </a:gs>
              </a:gsLst>
              <a:lin ang="5400000" scaled="1"/>
            </a:gradFill>
            <a:ln w="12700" algn="ctr">
              <a:solidFill>
                <a:srgbClr val="0070A4"/>
              </a:solidFill>
              <a:miter lim="800000"/>
              <a:headEnd/>
              <a:tailEnd/>
            </a:ln>
            <a:effectLst>
              <a:innerShdw blurRad="114300">
                <a:schemeClr val="bg1">
                  <a:alpha val="50000"/>
                </a:schemeClr>
              </a:innerShdw>
            </a:effectLst>
          </p:spPr>
          <p:txBody>
            <a:bodyPr wrap="none" lIns="83978" tIns="33062" rIns="83978" bIns="33062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marL="0" lvl="1" indent="-83104" algn="ctr" defTabSz="803336" eaLnBrk="0" hangingPunct="0">
                <a:lnSpc>
                  <a:spcPct val="90000"/>
                </a:lnSpc>
                <a:buClr>
                  <a:schemeClr val="bg1">
                    <a:lumMod val="65000"/>
                  </a:schemeClr>
                </a:buClr>
                <a:buSzPct val="80000"/>
                <a:tabLst>
                  <a:tab pos="5187422" algn="l"/>
                </a:tabLst>
              </a:pPr>
              <a:r>
                <a: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인증서 등록 및 로그인</a:t>
              </a:r>
            </a:p>
          </p:txBody>
        </p:sp>
      </p:grpSp>
      <p:sp>
        <p:nvSpPr>
          <p:cNvPr id="37" name="양쪽 모서리가 둥근 사각형 36"/>
          <p:cNvSpPr/>
          <p:nvPr/>
        </p:nvSpPr>
        <p:spPr>
          <a:xfrm>
            <a:off x="330561" y="1921053"/>
            <a:ext cx="1814127" cy="178348"/>
          </a:xfrm>
          <a:prstGeom prst="round2SameRect">
            <a:avLst>
              <a:gd name="adj1" fmla="val 15521"/>
              <a:gd name="adj2" fmla="val 0"/>
            </a:avLst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007DB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3978" tIns="41989" rIns="83978" bIns="41989" rtlCol="0" anchor="ctr"/>
          <a:lstStyle/>
          <a:p>
            <a:pPr marL="0" lvl="1" indent="-83104" algn="ctr">
              <a:lnSpc>
                <a:spcPct val="90000"/>
              </a:lnSpc>
              <a:buClr>
                <a:prstClr val="white">
                  <a:lumMod val="65000"/>
                </a:prstClr>
              </a:buClr>
              <a:buSzPct val="80000"/>
              <a:tabLst>
                <a:tab pos="5187422" algn="l"/>
              </a:tabLst>
              <a:defRPr/>
            </a:pPr>
            <a:endParaRPr lang="ko-KR" altLang="en-US" sz="1100" dirty="0">
              <a:solidFill>
                <a:prstClr val="black"/>
              </a:solidFill>
              <a:latin typeface="Rix고딕 B" panose="02020603020101020101" pitchFamily="18" charset="-127"/>
              <a:ea typeface="Rix고딕 B" panose="02020603020101020101" pitchFamily="18" charset="-127"/>
              <a:sym typeface="Monotype Sorts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38841" y="5484249"/>
            <a:ext cx="3794079" cy="2954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공무원</a:t>
            </a:r>
            <a:r>
              <a:rPr kumimoji="1"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/</a:t>
            </a:r>
            <a:r>
              <a:rPr kumimoji="1"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공공기관 사용자 로그인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버튼 클릭</a:t>
            </a:r>
            <a:endParaRPr kumimoji="1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93741" y="404664"/>
            <a:ext cx="9555803" cy="523220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1-1. 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인터넷 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PC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영상회의 로그인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(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계속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) </a:t>
            </a:r>
            <a:r>
              <a:rPr kumimoji="1" lang="en-US" altLang="ko-KR" sz="2800" dirty="0">
                <a:solidFill>
                  <a:schemeClr val="accent1">
                    <a:lumMod val="7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vc.on-nara.go.kr</a:t>
            </a:r>
            <a:endParaRPr lang="ko-KR" alt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  <a:cs typeface="+mj-cs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327558" y="5873236"/>
            <a:ext cx="5089937" cy="5242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최초 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1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회 공인인증서 등록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(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기관명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,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 아이디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,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 비밀번호 입력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  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예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) </a:t>
            </a:r>
            <a:r>
              <a:rPr kumimoji="1"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기관명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: 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행정안전부 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,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아이디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:  </a:t>
            </a:r>
            <a:r>
              <a:rPr kumimoji="1"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naraeum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 ,</a:t>
            </a:r>
            <a:r>
              <a:rPr kumimoji="1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패스워드</a:t>
            </a: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: 0000</a:t>
            </a: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8" t="16933" r="24713" b="36364"/>
          <a:stretch/>
        </p:blipFill>
        <p:spPr bwMode="auto">
          <a:xfrm>
            <a:off x="3051360" y="2611801"/>
            <a:ext cx="1613608" cy="2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3113706" y="2532613"/>
            <a:ext cx="471871" cy="392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23147" r="20604" b="20924"/>
          <a:stretch/>
        </p:blipFill>
        <p:spPr bwMode="auto">
          <a:xfrm>
            <a:off x="4880992" y="2528673"/>
            <a:ext cx="2651499" cy="1598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21004" r="20474" b="20842"/>
          <a:stretch/>
        </p:blipFill>
        <p:spPr bwMode="auto">
          <a:xfrm>
            <a:off x="6393160" y="4151344"/>
            <a:ext cx="2761729" cy="170913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7" name="직사각형 56"/>
          <p:cNvSpPr/>
          <p:nvPr/>
        </p:nvSpPr>
        <p:spPr>
          <a:xfrm>
            <a:off x="4969072" y="3571169"/>
            <a:ext cx="2530612" cy="392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C4E4F2-1DB0-4057-93C7-02CCA409CA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841" y="3289542"/>
            <a:ext cx="3888717" cy="1949422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1636294" y="4419600"/>
            <a:ext cx="721547" cy="6955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91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5" y="980728"/>
            <a:ext cx="9906000" cy="744335"/>
            <a:chOff x="0" y="1229999"/>
            <a:chExt cx="9906000" cy="818769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4" t="-17285"/>
            <a:stretch/>
          </p:blipFill>
          <p:spPr>
            <a:xfrm>
              <a:off x="0" y="1229999"/>
              <a:ext cx="9906000" cy="81876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44198" y="1485829"/>
              <a:ext cx="9217595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>
                <a:bevelT w="1270"/>
                <a:bevelB w="0" h="0"/>
              </a:sp3d>
            </a:bodyPr>
            <a:lstStyle/>
            <a:p>
              <a:pPr algn="ctr"/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등록 된 인증서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(GPKI,NPKI)</a:t>
              </a:r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를 이용하여 로그인 후 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PC</a:t>
              </a:r>
              <a:r>
                <a:rPr kumimoji="1" lang="ko-KR" altLang="en-US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영상회의를 개설 및 참여할 수 있습니다</a:t>
              </a:r>
              <a:r>
                <a:rPr kumimoji="1" lang="en-US" altLang="ko-KR" sz="1400" dirty="0">
                  <a:solidFill>
                    <a:prstClr val="white"/>
                  </a:solidFill>
                  <a:latin typeface="Rix정고딕 B" panose="02020603020101020101" pitchFamily="18" charset="-127"/>
                  <a:ea typeface="Rix정고딕 B" panose="02020603020101020101" pitchFamily="18" charset="-127"/>
                </a:rPr>
                <a:t>.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36617" y="1904801"/>
            <a:ext cx="9229424" cy="4476526"/>
            <a:chOff x="1136574" y="976978"/>
            <a:chExt cx="1620182" cy="5469297"/>
          </a:xfrm>
          <a:effectLst/>
        </p:grpSpPr>
        <p:sp>
          <p:nvSpPr>
            <p:cNvPr id="30" name="양쪽 모서리가 둥근 사각형 29"/>
            <p:cNvSpPr/>
            <p:nvPr/>
          </p:nvSpPr>
          <p:spPr>
            <a:xfrm rot="10800000">
              <a:off x="1136574" y="1062509"/>
              <a:ext cx="1620180" cy="5383766"/>
            </a:xfrm>
            <a:prstGeom prst="round2SameRect">
              <a:avLst>
                <a:gd name="adj1" fmla="val 591"/>
                <a:gd name="adj2" fmla="val 0"/>
              </a:avLst>
            </a:prstGeom>
            <a:solidFill>
              <a:schemeClr val="bg1"/>
            </a:solidFill>
            <a:ln w="12700" algn="ctr">
              <a:solidFill>
                <a:srgbClr val="0070A4"/>
              </a:solidFill>
              <a:miter lim="800000"/>
              <a:headEnd/>
              <a:tailEnd/>
            </a:ln>
            <a:effectLst/>
          </p:spPr>
          <p:txBody>
            <a:bodyPr wrap="none" lIns="83978" tIns="33062" rIns="83978" bIns="33062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endParaRPr lang="ko-KR" altLang="en-US" dirty="0"/>
            </a:p>
          </p:txBody>
        </p:sp>
        <p:sp>
          <p:nvSpPr>
            <p:cNvPr id="31" name="양쪽 모서리가 둥근 사각형 30"/>
            <p:cNvSpPr/>
            <p:nvPr/>
          </p:nvSpPr>
          <p:spPr>
            <a:xfrm>
              <a:off x="1136576" y="976978"/>
              <a:ext cx="1620180" cy="435798"/>
            </a:xfrm>
            <a:prstGeom prst="round2SameRect">
              <a:avLst>
                <a:gd name="adj1" fmla="val 9074"/>
                <a:gd name="adj2" fmla="val 0"/>
              </a:avLst>
            </a:prstGeom>
            <a:gradFill rotWithShape="1">
              <a:gsLst>
                <a:gs pos="0">
                  <a:srgbClr val="00759E"/>
                </a:gs>
                <a:gs pos="100000">
                  <a:srgbClr val="008EC0"/>
                </a:gs>
              </a:gsLst>
              <a:lin ang="5400000" scaled="1"/>
            </a:gradFill>
            <a:ln w="12700" algn="ctr">
              <a:solidFill>
                <a:srgbClr val="0070A4"/>
              </a:solidFill>
              <a:miter lim="800000"/>
              <a:headEnd/>
              <a:tailEnd/>
            </a:ln>
            <a:effectLst>
              <a:innerShdw blurRad="114300">
                <a:schemeClr val="bg1">
                  <a:alpha val="50000"/>
                </a:schemeClr>
              </a:innerShdw>
            </a:effectLst>
          </p:spPr>
          <p:txBody>
            <a:bodyPr wrap="none" lIns="83978" tIns="33062" rIns="83978" bIns="33062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marL="0" lvl="1" indent="-83104" algn="ctr" defTabSz="803336" eaLnBrk="0" hangingPunct="0">
                <a:lnSpc>
                  <a:spcPct val="90000"/>
                </a:lnSpc>
                <a:buClr>
                  <a:schemeClr val="bg1">
                    <a:lumMod val="65000"/>
                  </a:schemeClr>
                </a:buClr>
                <a:buSzPct val="80000"/>
                <a:tabLst>
                  <a:tab pos="5187422" algn="l"/>
                </a:tabLst>
              </a:pPr>
              <a:r>
                <a: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Rix정고딕 B" panose="02020603020101020101" pitchFamily="18" charset="-127"/>
                  <a:ea typeface="Rix정고딕 B" panose="02020603020101020101" pitchFamily="18" charset="-127"/>
                </a:rPr>
                <a:t>인증서 로그인</a:t>
              </a:r>
            </a:p>
          </p:txBody>
        </p:sp>
      </p:grpSp>
      <p:sp>
        <p:nvSpPr>
          <p:cNvPr id="32" name="양쪽 모서리가 둥근 사각형 31"/>
          <p:cNvSpPr/>
          <p:nvPr/>
        </p:nvSpPr>
        <p:spPr>
          <a:xfrm>
            <a:off x="330561" y="1837925"/>
            <a:ext cx="1814127" cy="178348"/>
          </a:xfrm>
          <a:prstGeom prst="round2SameRect">
            <a:avLst>
              <a:gd name="adj1" fmla="val 15521"/>
              <a:gd name="adj2" fmla="val 0"/>
            </a:avLst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007DB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3978" tIns="41989" rIns="83978" bIns="41989" rtlCol="0" anchor="ctr"/>
          <a:lstStyle/>
          <a:p>
            <a:pPr marL="0" lvl="1" indent="-83104" algn="ctr">
              <a:lnSpc>
                <a:spcPct val="90000"/>
              </a:lnSpc>
              <a:buClr>
                <a:prstClr val="white">
                  <a:lumMod val="65000"/>
                </a:prstClr>
              </a:buClr>
              <a:buSzPct val="80000"/>
              <a:tabLst>
                <a:tab pos="5187422" algn="l"/>
              </a:tabLst>
              <a:defRPr/>
            </a:pPr>
            <a:endParaRPr lang="ko-KR" altLang="en-US" sz="1100" dirty="0">
              <a:solidFill>
                <a:prstClr val="black"/>
              </a:solidFill>
              <a:latin typeface="Rix고딕 B" panose="02020603020101020101" pitchFamily="18" charset="-127"/>
              <a:ea typeface="Rix고딕 B" panose="02020603020101020101" pitchFamily="18" charset="-127"/>
              <a:sym typeface="Monotype Sorts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93741" y="404664"/>
            <a:ext cx="9555803" cy="523220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1-1. 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인터넷 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PC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영상회의 로그인</a:t>
            </a:r>
          </a:p>
        </p:txBody>
      </p:sp>
      <p:sp>
        <p:nvSpPr>
          <p:cNvPr id="37" name="아래쪽 화살표 36"/>
          <p:cNvSpPr/>
          <p:nvPr/>
        </p:nvSpPr>
        <p:spPr>
          <a:xfrm rot="5400000" flipH="1" flipV="1">
            <a:off x="3476824" y="4833168"/>
            <a:ext cx="396000" cy="612000"/>
          </a:xfrm>
          <a:prstGeom prst="downArrow">
            <a:avLst>
              <a:gd name="adj1" fmla="val 74678"/>
              <a:gd name="adj2" fmla="val 43100"/>
            </a:avLst>
          </a:prstGeom>
          <a:gradFill>
            <a:gsLst>
              <a:gs pos="100000">
                <a:schemeClr val="accent5">
                  <a:lumMod val="75000"/>
                  <a:alpha val="0"/>
                </a:schemeClr>
              </a:gs>
              <a:gs pos="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13" tIns="45757" rIns="91513" bIns="45757" rtlCol="0" anchor="ctr"/>
          <a:lstStyle/>
          <a:p>
            <a:pPr algn="ctr"/>
            <a:endParaRPr lang="ko-KR" altLang="en-US" dirty="0"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080792" y="5324068"/>
            <a:ext cx="1178182" cy="6258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인증 후 영상회의 개설 및 </a:t>
            </a:r>
            <a:endParaRPr kumimoji="1"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참여 가능</a:t>
            </a:r>
            <a:endParaRPr kumimoji="1"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23147" r="20604" b="20924"/>
          <a:stretch/>
        </p:blipFill>
        <p:spPr bwMode="auto">
          <a:xfrm>
            <a:off x="578378" y="2409768"/>
            <a:ext cx="2651499" cy="1598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666935" y="3073882"/>
            <a:ext cx="2525444" cy="392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26780" r="2555" b="7757"/>
          <a:stretch/>
        </p:blipFill>
        <p:spPr bwMode="auto">
          <a:xfrm>
            <a:off x="622108" y="4073232"/>
            <a:ext cx="2592288" cy="216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8974" y="2635176"/>
            <a:ext cx="5110169" cy="331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295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그림 1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135"/>
          <p:cNvGrpSpPr/>
          <p:nvPr/>
        </p:nvGrpSpPr>
        <p:grpSpPr>
          <a:xfrm>
            <a:off x="344488" y="5589241"/>
            <a:ext cx="9218611" cy="793578"/>
            <a:chOff x="345066" y="4575028"/>
            <a:chExt cx="9448825" cy="2005186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8"/>
              <a:ext cx="9448825" cy="2004856"/>
              <a:chOff x="1136568" y="976974"/>
              <a:chExt cx="9612769" cy="1078825"/>
            </a:xfrm>
            <a:effectLst/>
          </p:grpSpPr>
          <p:sp>
            <p:nvSpPr>
              <p:cNvPr id="139" name="양쪽 모서리가 둥근 사각형 138"/>
              <p:cNvSpPr/>
              <p:nvPr/>
            </p:nvSpPr>
            <p:spPr>
              <a:xfrm rot="10800000">
                <a:off x="2229567" y="976974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0" name="양쪽 모서리가 둥근 사각형 139"/>
              <p:cNvSpPr/>
              <p:nvPr/>
            </p:nvSpPr>
            <p:spPr>
              <a:xfrm rot="16200000">
                <a:off x="1364005" y="749538"/>
                <a:ext cx="1078824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138" name="양쪽 모서리가 둥근 사각형 137"/>
            <p:cNvSpPr/>
            <p:nvPr/>
          </p:nvSpPr>
          <p:spPr>
            <a:xfrm>
              <a:off x="359005" y="4575028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141" name="직사각형 140"/>
          <p:cNvSpPr/>
          <p:nvPr/>
        </p:nvSpPr>
        <p:spPr>
          <a:xfrm>
            <a:off x="1857673" y="5614918"/>
            <a:ext cx="7689552" cy="558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설치 안내 팝업의 </a:t>
            </a:r>
            <a:r>
              <a:rPr kumimoji="1" lang="en-US" altLang="ko-KR" sz="130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300">
                <a:solidFill>
                  <a:srgbClr val="C00000"/>
                </a:solidFill>
                <a:latin typeface="+mn-ea"/>
              </a:rPr>
              <a:t>설치파일 다운로드</a:t>
            </a:r>
            <a:r>
              <a:rPr kumimoji="1" lang="en-US" altLang="ko-KR" sz="130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버튼을 클릭합니다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프로그램을 다운로드 한 후 다운로드 받은 프로그램을 </a:t>
            </a:r>
            <a:r>
              <a:rPr kumimoji="1" lang="ko-KR" altLang="en-US" sz="1300">
                <a:solidFill>
                  <a:srgbClr val="C00000"/>
                </a:solidFill>
                <a:latin typeface="+mn-ea"/>
              </a:rPr>
              <a:t> </a:t>
            </a:r>
            <a:r>
              <a:rPr kumimoji="1" lang="en-US" altLang="ko-KR" sz="1300">
                <a:solidFill>
                  <a:srgbClr val="C00000"/>
                </a:solidFill>
                <a:latin typeface="+mn-ea"/>
              </a:rPr>
              <a:t>[</a:t>
            </a:r>
            <a:r>
              <a:rPr kumimoji="1" lang="ko-KR" altLang="en-US" sz="1300">
                <a:solidFill>
                  <a:srgbClr val="C00000"/>
                </a:solidFill>
                <a:latin typeface="+mn-ea"/>
              </a:rPr>
              <a:t>실행</a:t>
            </a:r>
            <a:r>
              <a:rPr kumimoji="1" lang="en-US" altLang="ko-KR" sz="1300">
                <a:solidFill>
                  <a:srgbClr val="C00000"/>
                </a:solidFill>
                <a:latin typeface="+mn-ea"/>
              </a:rPr>
              <a:t>]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하여 설치합니다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" name="그룹 141"/>
          <p:cNvGrpSpPr/>
          <p:nvPr/>
        </p:nvGrpSpPr>
        <p:grpSpPr>
          <a:xfrm>
            <a:off x="6931731" y="1171103"/>
            <a:ext cx="2560612" cy="4372445"/>
            <a:chOff x="6978574" y="1209203"/>
            <a:chExt cx="2503827" cy="4372445"/>
          </a:xfrm>
        </p:grpSpPr>
        <p:grpSp>
          <p:nvGrpSpPr>
            <p:cNvPr id="5" name="그룹 142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147" name="양쪽 모서리가 둥근 사각형 146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48" name="양쪽 모서리가 둥근 사각형 147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en-US" altLang="ko-KR" sz="1600" kern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PC</a:t>
                </a:r>
                <a:r>
                  <a:rPr lang="ko-KR" altLang="en-US" sz="1600" kern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영상회의 프로그램 설치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144" name="직사각형 143"/>
            <p:cNvSpPr/>
            <p:nvPr/>
          </p:nvSpPr>
          <p:spPr>
            <a:xfrm>
              <a:off x="6993607" y="1637266"/>
              <a:ext cx="2455193" cy="2937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최초 접속 시</a:t>
              </a: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7135192" y="1916832"/>
              <a:ext cx="2347209" cy="7781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74625" indent="-174625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 PC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영상회의 이용을 위해 설치파일 다운로드 받아 설치</a:t>
              </a:r>
              <a:endPara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74625" indent="-174625" fontAlgn="base" latinLnBrk="0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</a:pPr>
              <a:r>
                <a:rPr kumimoji="1" lang="en-US" altLang="ko-KR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 </a:t>
              </a:r>
              <a:r>
                <a:rPr kumimoji="1" lang="ko-KR" altLang="en-US" sz="13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설치 후 회의실 참여 및 개설  </a:t>
              </a:r>
              <a:endPara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6" name="양쪽 모서리가 둥근 사각형 145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149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11" y="1544672"/>
            <a:ext cx="6120681" cy="36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9A4B2E6A-2AC7-49DF-AA40-C8877E1CE870}"/>
              </a:ext>
            </a:extLst>
          </p:cNvPr>
          <p:cNvSpPr/>
          <p:nvPr/>
        </p:nvSpPr>
        <p:spPr>
          <a:xfrm>
            <a:off x="293741" y="404664"/>
            <a:ext cx="9555803" cy="523220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1-2. 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인터넷 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PC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영상회의 프로그램 설치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23657D86-C22E-4496-A1BE-AFDD8EF1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34" y="2289934"/>
            <a:ext cx="4095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직사각형 54">
            <a:extLst>
              <a:ext uri="{FF2B5EF4-FFF2-40B4-BE49-F238E27FC236}">
                <a16:creationId xmlns:a16="http://schemas.microsoft.com/office/drawing/2014/main" id="{03EAF745-5AFA-4F5A-B4E7-6F3EAFE79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142" y="3013646"/>
            <a:ext cx="1403075" cy="37123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Oval 36">
            <a:extLst>
              <a:ext uri="{FF2B5EF4-FFF2-40B4-BE49-F238E27FC236}">
                <a16:creationId xmlns:a16="http://schemas.microsoft.com/office/drawing/2014/main" id="{CF46C06D-5A14-45F6-A1E4-453DF25F4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970" y="3013646"/>
            <a:ext cx="280454" cy="265883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887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3883" r="4754" b="4729"/>
          <a:stretch/>
        </p:blipFill>
        <p:spPr>
          <a:xfrm flipH="1">
            <a:off x="263516" y="952499"/>
            <a:ext cx="9347199" cy="4762501"/>
          </a:xfrm>
          <a:prstGeom prst="rect">
            <a:avLst/>
          </a:prstGeom>
        </p:spPr>
      </p:pic>
      <p:grpSp>
        <p:nvGrpSpPr>
          <p:cNvPr id="2" name="그룹 29"/>
          <p:cNvGrpSpPr/>
          <p:nvPr/>
        </p:nvGrpSpPr>
        <p:grpSpPr>
          <a:xfrm>
            <a:off x="344488" y="5589240"/>
            <a:ext cx="9218611" cy="793577"/>
            <a:chOff x="345066" y="4575025"/>
            <a:chExt cx="9448825" cy="2005183"/>
          </a:xfrm>
        </p:grpSpPr>
        <p:grpSp>
          <p:nvGrpSpPr>
            <p:cNvPr id="3" name="그룹 211"/>
            <p:cNvGrpSpPr/>
            <p:nvPr/>
          </p:nvGrpSpPr>
          <p:grpSpPr>
            <a:xfrm>
              <a:off x="345066" y="4575356"/>
              <a:ext cx="9448825" cy="2004852"/>
              <a:chOff x="1136569" y="976973"/>
              <a:chExt cx="9612769" cy="1078823"/>
            </a:xfrm>
            <a:effectLst/>
          </p:grpSpPr>
          <p:sp>
            <p:nvSpPr>
              <p:cNvPr id="33" name="양쪽 모서리가 둥근 사각형 32"/>
              <p:cNvSpPr/>
              <p:nvPr/>
            </p:nvSpPr>
            <p:spPr>
              <a:xfrm rot="10800000">
                <a:off x="2229568" y="976973"/>
                <a:ext cx="8519770" cy="1078823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4" name="양쪽 모서리가 둥근 사각형 33"/>
              <p:cNvSpPr/>
              <p:nvPr/>
            </p:nvSpPr>
            <p:spPr>
              <a:xfrm rot="16200000">
                <a:off x="1364006" y="749536"/>
                <a:ext cx="1078823" cy="1533697"/>
              </a:xfrm>
              <a:prstGeom prst="round2SameRect">
                <a:avLst>
                  <a:gd name="adj1" fmla="val 4253"/>
                  <a:gd name="adj2" fmla="val 0"/>
                </a:avLst>
              </a:prstGeom>
              <a:gradFill rotWithShape="1">
                <a:gsLst>
                  <a:gs pos="0">
                    <a:srgbClr val="629E00"/>
                  </a:gs>
                  <a:gs pos="100000">
                    <a:srgbClr val="71A400"/>
                  </a:gs>
                </a:gsLst>
                <a:lin ang="5400000" scaled="1"/>
              </a:gradFill>
              <a:ln w="12700" algn="ctr">
                <a:solidFill>
                  <a:srgbClr val="5D8600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vert="eaVert"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 </a:t>
                </a:r>
                <a:r>
                  <a:rPr lang="ko-KR" altLang="en-US" sz="1600" kern="0" dirty="0" err="1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따라해보기</a:t>
                </a:r>
                <a:endParaRPr lang="ko-KR" altLang="en-US" sz="1600" kern="0" dirty="0">
                  <a:solidFill>
                    <a:schemeClr val="bg1"/>
                  </a:solidFill>
                  <a:effectLst>
                    <a:outerShdw blurRad="88900" sx="101000" sy="101000" algn="ctr" rotWithShape="0">
                      <a:srgbClr val="00344C">
                        <a:alpha val="4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2" name="양쪽 모서리가 둥근 사각형 31"/>
            <p:cNvSpPr/>
            <p:nvPr/>
          </p:nvSpPr>
          <p:spPr>
            <a:xfrm>
              <a:off x="359005" y="4575025"/>
              <a:ext cx="839971" cy="531490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 latinLnBrk="0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857673" y="5598765"/>
            <a:ext cx="7689552" cy="7942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설치파일 다운로드 클릭 합니다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다운로드 중입니다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106363" indent="-106363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실행 및 설치를 진행합니다</a:t>
            </a:r>
            <a:r>
              <a:rPr kumimoji="1"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" name="그룹 35"/>
          <p:cNvGrpSpPr/>
          <p:nvPr/>
        </p:nvGrpSpPr>
        <p:grpSpPr>
          <a:xfrm>
            <a:off x="6947768" y="1171103"/>
            <a:ext cx="2560539" cy="4372445"/>
            <a:chOff x="6978574" y="1209203"/>
            <a:chExt cx="2503756" cy="4372445"/>
          </a:xfrm>
        </p:grpSpPr>
        <p:grpSp>
          <p:nvGrpSpPr>
            <p:cNvPr id="5" name="그룹 36"/>
            <p:cNvGrpSpPr/>
            <p:nvPr/>
          </p:nvGrpSpPr>
          <p:grpSpPr>
            <a:xfrm>
              <a:off x="6978574" y="1209203"/>
              <a:ext cx="2503756" cy="4372445"/>
              <a:chOff x="1136573" y="976978"/>
              <a:chExt cx="1620183" cy="5342136"/>
            </a:xfrm>
            <a:effectLst/>
          </p:grpSpPr>
          <p:sp>
            <p:nvSpPr>
              <p:cNvPr id="43" name="양쪽 모서리가 둥근 사각형 42"/>
              <p:cNvSpPr/>
              <p:nvPr/>
            </p:nvSpPr>
            <p:spPr>
              <a:xfrm rot="10800000">
                <a:off x="1136573" y="1237583"/>
                <a:ext cx="1620180" cy="5081531"/>
              </a:xfrm>
              <a:prstGeom prst="round2SameRect">
                <a:avLst>
                  <a:gd name="adj1" fmla="val 591"/>
                  <a:gd name="adj2" fmla="val 0"/>
                </a:avLst>
              </a:prstGeom>
              <a:solidFill>
                <a:schemeClr val="bg1"/>
              </a:soli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/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defTabSz="914400"/>
                <a:endParaRPr lang="ko-KR" altLang="en-US" sz="18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4" name="양쪽 모서리가 둥근 사각형 43"/>
              <p:cNvSpPr/>
              <p:nvPr/>
            </p:nvSpPr>
            <p:spPr>
              <a:xfrm>
                <a:off x="1136576" y="976978"/>
                <a:ext cx="1620180" cy="435798"/>
              </a:xfrm>
              <a:prstGeom prst="round2SameRect">
                <a:avLst>
                  <a:gd name="adj1" fmla="val 9074"/>
                  <a:gd name="adj2" fmla="val 0"/>
                </a:avLst>
              </a:prstGeom>
              <a:gradFill rotWithShape="1">
                <a:gsLst>
                  <a:gs pos="0">
                    <a:srgbClr val="00759E"/>
                  </a:gs>
                  <a:gs pos="100000">
                    <a:srgbClr val="008EC0"/>
                  </a:gs>
                </a:gsLst>
                <a:lin ang="5400000" scaled="1"/>
              </a:gradFill>
              <a:ln w="12700" algn="ctr">
                <a:solidFill>
                  <a:srgbClr val="0070A4"/>
                </a:solidFill>
                <a:miter lim="800000"/>
                <a:headEnd/>
                <a:tailEnd/>
              </a:ln>
              <a:effectLst>
                <a:innerShdw blurRad="114300">
                  <a:schemeClr val="bg1">
                    <a:alpha val="50000"/>
                  </a:schemeClr>
                </a:innerShdw>
              </a:effectLst>
            </p:spPr>
            <p:txBody>
              <a:bodyPr wrap="none" lIns="83978" tIns="33062" rIns="83978" bIns="33062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1" indent="-83104" algn="ctr" defTabSz="803336" eaLnBrk="0" hangingPunct="0">
                  <a:lnSpc>
                    <a:spcPct val="90000"/>
                  </a:lnSpc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5187422" algn="l"/>
                  </a:tabLst>
                </a:pPr>
                <a:r>
                  <a:rPr lang="ko-KR" altLang="en-US" sz="1600" kern="0" dirty="0">
                    <a:solidFill>
                      <a:schemeClr val="bg1"/>
                    </a:solidFill>
                    <a:effectLst>
                      <a:outerShdw blurRad="88900" sx="101000" sy="101000" algn="ctr" rotWithShape="0">
                        <a:srgbClr val="00344C">
                          <a:alpha val="40000"/>
                        </a:srgbClr>
                      </a:outerShdw>
                    </a:effectLst>
                    <a:latin typeface="+mn-ea"/>
                  </a:rPr>
                  <a:t>영상회의 설치</a:t>
                </a: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993607" y="1637266"/>
              <a:ext cx="2455193" cy="3123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marL="106363" indent="-106363" fontAlgn="base">
                <a:lnSpc>
                  <a:spcPct val="110000"/>
                </a:lnSpc>
                <a:spcBef>
                  <a:spcPct val="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  <a:buSzPct val="100000"/>
                <a:buFont typeface="Wingdings" pitchFamily="2" charset="2"/>
                <a:buChar char="§"/>
              </a:pPr>
              <a:r>
                <a:rPr kumimoji="1"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프로그램 설치</a:t>
              </a:r>
            </a:p>
          </p:txBody>
        </p:sp>
        <p:sp>
          <p:nvSpPr>
            <p:cNvPr id="40" name="양쪽 모서리가 둥근 사각형 39"/>
            <p:cNvSpPr/>
            <p:nvPr/>
          </p:nvSpPr>
          <p:spPr>
            <a:xfrm>
              <a:off x="6994256" y="1223453"/>
              <a:ext cx="1814127" cy="178348"/>
            </a:xfrm>
            <a:prstGeom prst="round2SameRect">
              <a:avLst>
                <a:gd name="adj1" fmla="val 15521"/>
                <a:gd name="adj2" fmla="val 0"/>
              </a:avLst>
            </a:pr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rgbClr val="007DB8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3978" tIns="41989" rIns="83978" bIns="41989" rtlCol="0" anchor="ctr"/>
            <a:lstStyle/>
            <a:p>
              <a:pPr marL="0" lvl="1" indent="-83104" algn="ctr">
                <a:lnSpc>
                  <a:spcPct val="90000"/>
                </a:lnSpc>
                <a:buClr>
                  <a:prstClr val="white">
                    <a:lumMod val="65000"/>
                  </a:prstClr>
                </a:buClr>
                <a:buSzPct val="80000"/>
                <a:tabLst>
                  <a:tab pos="5187422" algn="l"/>
                </a:tabLst>
                <a:defRPr/>
              </a:pPr>
              <a:endParaRPr lang="ko-KR" altLang="en-US" sz="1100" dirty="0">
                <a:solidFill>
                  <a:prstClr val="black"/>
                </a:solidFill>
                <a:latin typeface="+mn-ea"/>
                <a:sym typeface="Monotype Sorts"/>
              </a:endParaRPr>
            </a:p>
          </p:txBody>
        </p:sp>
      </p:grpSp>
      <p:pic>
        <p:nvPicPr>
          <p:cNvPr id="45" name="Picture 1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1" y="4354756"/>
            <a:ext cx="2263195" cy="11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4" y="1377800"/>
            <a:ext cx="4095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06" y="2000579"/>
            <a:ext cx="2238375" cy="50482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직사각형 54"/>
          <p:cNvSpPr>
            <a:spLocks noChangeArrowheads="1"/>
          </p:cNvSpPr>
          <p:nvPr/>
        </p:nvSpPr>
        <p:spPr bwMode="auto">
          <a:xfrm>
            <a:off x="675022" y="2138184"/>
            <a:ext cx="1403075" cy="312821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Oval 36"/>
          <p:cNvSpPr>
            <a:spLocks noChangeArrowheads="1"/>
          </p:cNvSpPr>
          <p:nvPr/>
        </p:nvSpPr>
        <p:spPr bwMode="auto">
          <a:xfrm>
            <a:off x="463850" y="2101512"/>
            <a:ext cx="280454" cy="265883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46" name="직사각형 54"/>
          <p:cNvSpPr>
            <a:spLocks noChangeArrowheads="1"/>
          </p:cNvSpPr>
          <p:nvPr/>
        </p:nvSpPr>
        <p:spPr bwMode="auto">
          <a:xfrm>
            <a:off x="2818402" y="1969885"/>
            <a:ext cx="2291698" cy="51730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Oval 36"/>
          <p:cNvSpPr>
            <a:spLocks noChangeArrowheads="1"/>
          </p:cNvSpPr>
          <p:nvPr/>
        </p:nvSpPr>
        <p:spPr bwMode="auto">
          <a:xfrm>
            <a:off x="2659559" y="1793689"/>
            <a:ext cx="280454" cy="265883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87" y="2746963"/>
            <a:ext cx="3996390" cy="59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4" y="3684228"/>
            <a:ext cx="2968774" cy="172039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직사각형 54"/>
          <p:cNvSpPr>
            <a:spLocks noChangeArrowheads="1"/>
          </p:cNvSpPr>
          <p:nvPr/>
        </p:nvSpPr>
        <p:spPr bwMode="auto">
          <a:xfrm>
            <a:off x="2094910" y="4621604"/>
            <a:ext cx="648072" cy="27606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54"/>
          <p:cNvSpPr>
            <a:spLocks noChangeArrowheads="1"/>
          </p:cNvSpPr>
          <p:nvPr/>
        </p:nvSpPr>
        <p:spPr bwMode="auto">
          <a:xfrm>
            <a:off x="2786187" y="2748794"/>
            <a:ext cx="3996390" cy="59708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Oval 36"/>
          <p:cNvSpPr>
            <a:spLocks noChangeArrowheads="1"/>
          </p:cNvSpPr>
          <p:nvPr/>
        </p:nvSpPr>
        <p:spPr bwMode="auto">
          <a:xfrm>
            <a:off x="2659559" y="2615852"/>
            <a:ext cx="280454" cy="265883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3401" y="2172047"/>
            <a:ext cx="151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rgbClr val="FF0000"/>
                </a:solidFill>
              </a:rPr>
              <a:t>Chrome </a:t>
            </a:r>
            <a:r>
              <a:rPr lang="ko-KR" altLang="en-US" sz="1400">
                <a:solidFill>
                  <a:srgbClr val="FF0000"/>
                </a:solidFill>
              </a:rPr>
              <a:t>예시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53272" y="2776498"/>
            <a:ext cx="151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rgbClr val="FF0000"/>
                </a:solidFill>
              </a:rPr>
              <a:t>Explorer </a:t>
            </a:r>
            <a:r>
              <a:rPr lang="ko-KR" altLang="en-US" sz="1400">
                <a:solidFill>
                  <a:srgbClr val="FF0000"/>
                </a:solidFill>
              </a:rPr>
              <a:t>예시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947104" y="1898519"/>
            <a:ext cx="2600121" cy="15409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크롬 브라우저 </a:t>
            </a:r>
            <a:r>
              <a:rPr kumimoji="1" lang="ko-KR" alt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접속시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왼쪽 하단에 표시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err="1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익스플로어</a:t>
            </a:r>
            <a:r>
              <a:rPr kumimoji="1" lang="ko-KR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 브라우저 접속시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하단에 표시 저장 후 실행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pPr marL="285750" indent="-285750"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  <a:buFontTx/>
              <a:buChar char="-"/>
            </a:pPr>
            <a:r>
              <a:rPr kumimoji="1"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</a:rPr>
              <a:t>설치 후 회의실 개설 및 입장</a:t>
            </a: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100000"/>
            </a:pPr>
            <a:endParaRPr kumimoji="1"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67" y="3744451"/>
            <a:ext cx="2035905" cy="70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AutoShape 21"/>
          <p:cNvCxnSpPr>
            <a:cxnSpLocks noChangeShapeType="1"/>
          </p:cNvCxnSpPr>
          <p:nvPr/>
        </p:nvCxnSpPr>
        <p:spPr bwMode="auto">
          <a:xfrm rot="10800000" flipV="1">
            <a:off x="5956423" y="3540795"/>
            <a:ext cx="1100674" cy="524519"/>
          </a:xfrm>
          <a:prstGeom prst="bentConnector3">
            <a:avLst>
              <a:gd name="adj1" fmla="val 50000"/>
            </a:avLst>
          </a:prstGeom>
          <a:ln w="6350" cap="rnd">
            <a:solidFill>
              <a:srgbClr val="C00000"/>
            </a:solidFill>
            <a:headEnd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>
            <a:spLocks noChangeArrowheads="1"/>
          </p:cNvSpPr>
          <p:nvPr/>
        </p:nvSpPr>
        <p:spPr bwMode="auto">
          <a:xfrm>
            <a:off x="3879027" y="3744450"/>
            <a:ext cx="2053045" cy="723275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86234" y="3386906"/>
            <a:ext cx="252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Tip  </a:t>
            </a:r>
            <a:r>
              <a:rPr lang="ko-KR" altLang="en-US" sz="1100" dirty="0" err="1">
                <a:solidFill>
                  <a:srgbClr val="FF0000"/>
                </a:solidFill>
              </a:rPr>
              <a:t>접속시</a:t>
            </a:r>
            <a:r>
              <a:rPr lang="ko-KR" altLang="en-US" sz="1100" dirty="0">
                <a:solidFill>
                  <a:srgbClr val="FF0000"/>
                </a:solidFill>
              </a:rPr>
              <a:t> </a:t>
            </a:r>
            <a:r>
              <a:rPr lang="en-US" altLang="ko-KR" sz="1100" dirty="0">
                <a:solidFill>
                  <a:srgbClr val="FF0000"/>
                </a:solidFill>
              </a:rPr>
              <a:t>“ Program </a:t>
            </a:r>
            <a:r>
              <a:rPr lang="ko-KR" altLang="en-US" sz="1100" dirty="0">
                <a:solidFill>
                  <a:srgbClr val="FF0000"/>
                </a:solidFill>
              </a:rPr>
              <a:t>링크에 선택한 항목 기억 체크</a:t>
            </a:r>
            <a:r>
              <a:rPr lang="en-US" altLang="ko-KR" sz="1100" dirty="0">
                <a:solidFill>
                  <a:srgbClr val="FF0000"/>
                </a:solidFill>
              </a:rPr>
              <a:t>”</a:t>
            </a:r>
            <a:r>
              <a:rPr lang="ko-KR" altLang="en-US" sz="1100" dirty="0">
                <a:solidFill>
                  <a:srgbClr val="FF0000"/>
                </a:solidFill>
              </a:rPr>
              <a:t>후  </a:t>
            </a:r>
            <a:r>
              <a:rPr lang="en-US" altLang="ko-KR" sz="1100" dirty="0">
                <a:solidFill>
                  <a:srgbClr val="FF0000"/>
                </a:solidFill>
              </a:rPr>
              <a:t>Program </a:t>
            </a:r>
            <a:r>
              <a:rPr lang="ko-KR" altLang="en-US" sz="1100" dirty="0">
                <a:solidFill>
                  <a:srgbClr val="FF0000"/>
                </a:solidFill>
              </a:rPr>
              <a:t>열기 선택  </a:t>
            </a:r>
            <a:endParaRPr lang="en-US" altLang="ko-KR" sz="1100" dirty="0">
              <a:solidFill>
                <a:srgbClr val="FF0000"/>
              </a:solidFill>
            </a:endParaRPr>
          </a:p>
          <a:p>
            <a:endParaRPr lang="en-US" altLang="ko-KR" sz="1100" dirty="0">
              <a:solidFill>
                <a:srgbClr val="FF0000"/>
              </a:solidFill>
            </a:endParaRPr>
          </a:p>
          <a:p>
            <a:r>
              <a:rPr lang="en-US" altLang="ko-KR" sz="1100" dirty="0">
                <a:solidFill>
                  <a:srgbClr val="FF0000"/>
                </a:solidFill>
              </a:rPr>
              <a:t>※ </a:t>
            </a:r>
            <a:r>
              <a:rPr lang="ko-KR" altLang="en-US" sz="1100" dirty="0">
                <a:solidFill>
                  <a:srgbClr val="FF0000"/>
                </a:solidFill>
              </a:rPr>
              <a:t>열지 않음 클릭 </a:t>
            </a:r>
            <a:r>
              <a:rPr lang="ko-KR" altLang="en-US" sz="1100">
                <a:solidFill>
                  <a:srgbClr val="FF0000"/>
                </a:solidFill>
              </a:rPr>
              <a:t>시 프로그램 실행안됨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93741" y="404664"/>
            <a:ext cx="9555803" cy="523220"/>
          </a:xfrm>
          <a:prstGeom prst="rect">
            <a:avLst/>
          </a:prstGeom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43086" latinLnBrk="0"/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1-2. 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인터넷 </a:t>
            </a:r>
            <a:r>
              <a:rPr lang="en-US" altLang="ko-KR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PC</a:t>
            </a:r>
            <a:r>
              <a:rPr lang="ko-KR" alt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영상회의 </a:t>
            </a:r>
            <a:r>
              <a:rPr lang="ko-KR" altLang="en-US" sz="2800" spc="-7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프로그램 설치</a:t>
            </a:r>
            <a:r>
              <a:rPr lang="en-US" altLang="ko-KR" sz="2800" spc="-7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(</a:t>
            </a:r>
            <a:r>
              <a:rPr lang="ko-KR" altLang="en-US" sz="2800" spc="-7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상세</a:t>
            </a:r>
            <a:r>
              <a:rPr lang="en-US" altLang="ko-KR" sz="2800" spc="-70">
                <a:solidFill>
                  <a:schemeClr val="tx1">
                    <a:lumMod val="95000"/>
                    <a:lumOff val="5000"/>
                  </a:schemeClr>
                </a:solidFill>
                <a:latin typeface="Rix정고딕 B" panose="02020603020101020101" pitchFamily="18" charset="-127"/>
                <a:ea typeface="Rix정고딕 B" panose="02020603020101020101" pitchFamily="18" charset="-127"/>
                <a:cs typeface="+mj-cs"/>
              </a:rPr>
              <a:t>)</a:t>
            </a:r>
            <a:endParaRPr lang="ko-KR" alt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Rix정고딕 B" panose="02020603020101020101" pitchFamily="18" charset="-127"/>
              <a:ea typeface="Rix정고딕 B" panose="02020603020101020101" pitchFamily="18" charset="-127"/>
              <a:cs typeface="+mj-cs"/>
            </a:endParaRPr>
          </a:p>
        </p:txBody>
      </p:sp>
      <p:sp>
        <p:nvSpPr>
          <p:cNvPr id="49" name="직사각형 54"/>
          <p:cNvSpPr>
            <a:spLocks noChangeArrowheads="1"/>
          </p:cNvSpPr>
          <p:nvPr/>
        </p:nvSpPr>
        <p:spPr bwMode="auto">
          <a:xfrm>
            <a:off x="449431" y="3673563"/>
            <a:ext cx="3055786" cy="1738946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latinLnBrk="0" hangingPunct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Oval 36"/>
          <p:cNvSpPr>
            <a:spLocks noChangeArrowheads="1"/>
          </p:cNvSpPr>
          <p:nvPr/>
        </p:nvSpPr>
        <p:spPr bwMode="auto">
          <a:xfrm>
            <a:off x="246197" y="3540794"/>
            <a:ext cx="280454" cy="265883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7200" indent="-457200" algn="ctr" eaLnBrk="0" latinLnBrk="0" hangingPunct="0"/>
            <a:r>
              <a:rPr lang="en-US" altLang="ko-KR" sz="9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15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7"/>
            <a:stretch>
              <a:fillRect/>
            </a:stretch>
          </p:blipFill>
          <p:spPr>
            <a:xfrm>
              <a:off x="4993343" y="0"/>
              <a:ext cx="4912657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4993343" y="2036589"/>
              <a:ext cx="4911866" cy="972662"/>
            </a:xfrm>
            <a:prstGeom prst="rect">
              <a:avLst/>
            </a:prstGeom>
            <a:solidFill>
              <a:srgbClr val="002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745"/>
              <a:endParaRPr lang="en-US" altLang="ko-KR" sz="2100" dirty="0">
                <a:solidFill>
                  <a:prstClr val="white"/>
                </a:solidFill>
                <a:latin typeface="+mj-ea"/>
                <a:ea typeface="+mj-ea"/>
              </a:endParaRPr>
            </a:p>
            <a:p>
              <a:pPr algn="ctr" defTabSz="1067745"/>
              <a:endParaRPr lang="ko-KR" altLang="en-US" sz="21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0"/>
              <a:ext cx="4993343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162053" y="2120993"/>
            <a:ext cx="5184576" cy="803853"/>
            <a:chOff x="4592960" y="1984352"/>
            <a:chExt cx="4640819" cy="803853"/>
          </a:xfrm>
        </p:grpSpPr>
        <p:pic>
          <p:nvPicPr>
            <p:cNvPr id="17" name="Picture 3" descr="\\Design\002_제안part\100_진행프로젝트\06.10_LH택지정보시스템\셜명회\psd\qhf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960" y="1984352"/>
              <a:ext cx="806738" cy="80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476695" y="2162441"/>
              <a:ext cx="375708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 contourW="19050">
                <a:bevelT w="1270"/>
                <a:bevelB w="0" h="0"/>
                <a:extrusionClr>
                  <a:srgbClr val="006600"/>
                </a:extrusionClr>
                <a:contourClr>
                  <a:schemeClr val="tx2">
                    <a:lumMod val="50000"/>
                  </a:schemeClr>
                </a:contourClr>
              </a:sp3d>
            </a:bodyPr>
            <a:lstStyle>
              <a:defPPr>
                <a:defRPr lang="ko-KR"/>
              </a:defPPr>
              <a:lvl1pPr>
                <a:defRPr sz="3600"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defRPr>
              </a:lvl1pPr>
            </a:lstStyle>
            <a:p>
              <a:r>
                <a:rPr lang="en-US" altLang="ko-KR" sz="3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PC</a:t>
              </a:r>
              <a:r>
                <a:rPr lang="ko-KR" altLang="en-US" sz="30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영상회의 설명</a:t>
              </a:r>
              <a:endPara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4438" y="2109280"/>
              <a:ext cx="683782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 contourW="6350">
                <a:bevelT w="1270"/>
                <a:bevelB w="0" h="0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212825" indent="-212825" algn="ctr" latinLnBrk="0">
                <a:spcBef>
                  <a:spcPct val="10000"/>
                </a:spcBef>
                <a:buClr>
                  <a:schemeClr val="bg1"/>
                </a:buClr>
                <a:buSzPct val="90000"/>
                <a:defRPr/>
              </a:pPr>
              <a:r>
                <a:rPr lang="en-US" altLang="ko-KR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Ⅱ</a:t>
              </a:r>
            </a:p>
          </p:txBody>
        </p:sp>
      </p:grpSp>
      <p:pic>
        <p:nvPicPr>
          <p:cNvPr id="21" name="Picture 2" descr="C:\Users\Lucoms\Desktop\1. 본부(PNG)\1. 국문\행정안전부_국_좌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639" y="6021288"/>
            <a:ext cx="1939873" cy="550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6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릭스고딕 B/릭스고딕 B">
      <a:majorFont>
        <a:latin typeface="Rix고딕 B"/>
        <a:ea typeface="Rix고딕 B"/>
        <a:cs typeface=""/>
      </a:majorFont>
      <a:minorFont>
        <a:latin typeface="Rix고딕 B"/>
        <a:ea typeface="Rix고딕 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36112</TotalTime>
  <Words>2236</Words>
  <Application>Microsoft Office PowerPoint</Application>
  <PresentationFormat>A4 용지(210x297mm)</PresentationFormat>
  <Paragraphs>396</Paragraphs>
  <Slides>42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9" baseType="lpstr">
      <vt:lpstr>Rix정고딕 B</vt:lpstr>
      <vt:lpstr>맑은 고딕</vt:lpstr>
      <vt:lpstr>Rix고딕 B</vt:lpstr>
      <vt:lpstr>Arial</vt:lpstr>
      <vt:lpstr>Wingdings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참고: 웹캠, 헤드셋 권장사양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771</dc:creator>
  <cp:lastModifiedBy>naraeum03</cp:lastModifiedBy>
  <cp:revision>2061</cp:revision>
  <cp:lastPrinted>2014-12-29T04:16:55Z</cp:lastPrinted>
  <dcterms:created xsi:type="dcterms:W3CDTF">2013-10-11T01:05:19Z</dcterms:created>
  <dcterms:modified xsi:type="dcterms:W3CDTF">2020-03-12T06:43:03Z</dcterms:modified>
</cp:coreProperties>
</file>